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16" r:id="rId1"/>
  </p:sldMasterIdLst>
  <p:sldIdLst>
    <p:sldId id="256" r:id="rId2"/>
    <p:sldId id="257" r:id="rId3"/>
    <p:sldId id="259" r:id="rId4"/>
    <p:sldId id="268" r:id="rId5"/>
    <p:sldId id="269" r:id="rId6"/>
    <p:sldId id="260" r:id="rId7"/>
    <p:sldId id="261" r:id="rId8"/>
    <p:sldId id="262" r:id="rId9"/>
    <p:sldId id="263" r:id="rId10"/>
    <p:sldId id="264" r:id="rId11"/>
    <p:sldId id="267" r:id="rId12"/>
  </p:sldIdLst>
  <p:sldSz cx="18288000" cy="10287000"/>
  <p:notesSz cx="6858000" cy="9144000"/>
  <p:embeddedFontLst>
    <p:embeddedFont>
      <p:font typeface="Archivo Black" panose="020B0604020202020204" charset="0"/>
      <p:regular r:id="rId13"/>
    </p:embeddedFont>
    <p:embeddedFont>
      <p:font typeface="Arial Black" panose="020B0A04020102020204" pitchFamily="34" charset="0"/>
      <p:bold r:id="rId14"/>
    </p:embeddedFont>
    <p:embeddedFont>
      <p:font typeface="Montserrat Classic" panose="020B0604020202020204" charset="0"/>
      <p:regular r:id="rId15"/>
    </p:embeddedFont>
    <p:embeddedFont>
      <p:font typeface="Montserrat ExtraBold" panose="00000900000000000000" pitchFamily="2" charset="0"/>
      <p:bold r:id="rId16"/>
    </p:embeddedFont>
    <p:embeddedFont>
      <p:font typeface="Montserrat Light" panose="00000400000000000000" pitchFamily="2" charset="0"/>
      <p:regular r:id="rId17"/>
      <p:italic r:id="rId18"/>
    </p:embeddedFont>
    <p:embeddedFont>
      <p:font typeface="Montserrat Light Bold" panose="020B0604020202020204" charset="0"/>
      <p:regular r:id="rId19"/>
    </p:embeddedFont>
    <p:embeddedFont>
      <p:font typeface="Telegraf 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6" d="100"/>
          <a:sy n="46" d="100"/>
        </p:scale>
        <p:origin x="105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B85B-F5BD-50D1-9AC0-ECC4B98842C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1BDE1EE-C271-E68B-2A79-A8B953855DD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EA56328C-41FC-D231-E4B1-32FFF1584D16}"/>
              </a:ext>
            </a:extLst>
          </p:cNvPr>
          <p:cNvSpPr>
            <a:spLocks noGrp="1"/>
          </p:cNvSpPr>
          <p:nvPr>
            <p:ph type="dt" sz="half" idx="10"/>
          </p:nvPr>
        </p:nvSpPr>
        <p:spPr/>
        <p:txBody>
          <a:bodyPr/>
          <a:lstStyle/>
          <a:p>
            <a:fld id="{1D8BD707-D9CF-40AE-B4C6-C98DA3205C09}" type="datetimeFigureOut">
              <a:rPr lang="en-US" smtClean="0"/>
              <a:pPr/>
              <a:t>4/26/2024</a:t>
            </a:fld>
            <a:endParaRPr lang="en-US"/>
          </a:p>
        </p:txBody>
      </p:sp>
      <p:sp>
        <p:nvSpPr>
          <p:cNvPr id="5" name="Footer Placeholder 4">
            <a:extLst>
              <a:ext uri="{FF2B5EF4-FFF2-40B4-BE49-F238E27FC236}">
                <a16:creationId xmlns:a16="http://schemas.microsoft.com/office/drawing/2014/main" id="{1D5DC6B2-D430-48E9-E92B-F662903B9D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0388E-DEE5-C8C6-B11A-462456549DD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3983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A3A95-6BEF-D0DA-2094-FE1DA7C3FB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0B794C-9058-D8EF-0328-5C4C128EA6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FEF69-11C1-AB74-4368-5EF433D89CDB}"/>
              </a:ext>
            </a:extLst>
          </p:cNvPr>
          <p:cNvSpPr>
            <a:spLocks noGrp="1"/>
          </p:cNvSpPr>
          <p:nvPr>
            <p:ph type="dt" sz="half" idx="10"/>
          </p:nvPr>
        </p:nvSpPr>
        <p:spPr/>
        <p:txBody>
          <a:bodyPr/>
          <a:lstStyle/>
          <a:p>
            <a:fld id="{1D8BD707-D9CF-40AE-B4C6-C98DA3205C09}" type="datetimeFigureOut">
              <a:rPr lang="en-US" smtClean="0"/>
              <a:pPr/>
              <a:t>4/26/2024</a:t>
            </a:fld>
            <a:endParaRPr lang="en-US"/>
          </a:p>
        </p:txBody>
      </p:sp>
      <p:sp>
        <p:nvSpPr>
          <p:cNvPr id="5" name="Footer Placeholder 4">
            <a:extLst>
              <a:ext uri="{FF2B5EF4-FFF2-40B4-BE49-F238E27FC236}">
                <a16:creationId xmlns:a16="http://schemas.microsoft.com/office/drawing/2014/main" id="{0B3E6ECF-CEA5-1E60-8052-8ABBC9E3E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5567E6-A6D9-688D-F0FB-59F2122D64ED}"/>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2807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8373BF-C2DE-BDF5-3EBA-75F010150F7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C5F07F-A153-E0BC-7210-0C402CB079C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E6894-45C7-6226-E5B9-4C40543E652F}"/>
              </a:ext>
            </a:extLst>
          </p:cNvPr>
          <p:cNvSpPr>
            <a:spLocks noGrp="1"/>
          </p:cNvSpPr>
          <p:nvPr>
            <p:ph type="dt" sz="half" idx="10"/>
          </p:nvPr>
        </p:nvSpPr>
        <p:spPr/>
        <p:txBody>
          <a:bodyPr/>
          <a:lstStyle/>
          <a:p>
            <a:fld id="{1D8BD707-D9CF-40AE-B4C6-C98DA3205C09}" type="datetimeFigureOut">
              <a:rPr lang="en-US" smtClean="0"/>
              <a:pPr/>
              <a:t>4/26/2024</a:t>
            </a:fld>
            <a:endParaRPr lang="en-US"/>
          </a:p>
        </p:txBody>
      </p:sp>
      <p:sp>
        <p:nvSpPr>
          <p:cNvPr id="5" name="Footer Placeholder 4">
            <a:extLst>
              <a:ext uri="{FF2B5EF4-FFF2-40B4-BE49-F238E27FC236}">
                <a16:creationId xmlns:a16="http://schemas.microsoft.com/office/drawing/2014/main" id="{309ED8B8-F005-B610-A4DF-49F63CCCEC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F2F50-91A6-F272-D2EB-C5236676123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8271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21DA-0440-8C0A-DB39-E63DFAAE3F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B4FA44-A82C-B738-FFDA-CD56DD9E17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C8D06-066E-EF9B-21C9-5C206DFC9698}"/>
              </a:ext>
            </a:extLst>
          </p:cNvPr>
          <p:cNvSpPr>
            <a:spLocks noGrp="1"/>
          </p:cNvSpPr>
          <p:nvPr>
            <p:ph type="dt" sz="half" idx="10"/>
          </p:nvPr>
        </p:nvSpPr>
        <p:spPr/>
        <p:txBody>
          <a:bodyPr/>
          <a:lstStyle/>
          <a:p>
            <a:fld id="{1D8BD707-D9CF-40AE-B4C6-C98DA3205C09}" type="datetimeFigureOut">
              <a:rPr lang="en-US" smtClean="0"/>
              <a:pPr/>
              <a:t>4/26/2024</a:t>
            </a:fld>
            <a:endParaRPr lang="en-US"/>
          </a:p>
        </p:txBody>
      </p:sp>
      <p:sp>
        <p:nvSpPr>
          <p:cNvPr id="5" name="Footer Placeholder 4">
            <a:extLst>
              <a:ext uri="{FF2B5EF4-FFF2-40B4-BE49-F238E27FC236}">
                <a16:creationId xmlns:a16="http://schemas.microsoft.com/office/drawing/2014/main" id="{6866F01B-EBB5-C472-F459-156BAE5EB7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4576B-D528-9408-44B6-2DE7FB7F43E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162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6E86-CE66-B04B-12ED-CA0F6019FC5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92C8F96-BC4D-6AC7-EB25-7BA4CF668926}"/>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D7BB3F-57EC-5D41-EE2C-2102862CA0F3}"/>
              </a:ext>
            </a:extLst>
          </p:cNvPr>
          <p:cNvSpPr>
            <a:spLocks noGrp="1"/>
          </p:cNvSpPr>
          <p:nvPr>
            <p:ph type="dt" sz="half" idx="10"/>
          </p:nvPr>
        </p:nvSpPr>
        <p:spPr/>
        <p:txBody>
          <a:bodyPr/>
          <a:lstStyle/>
          <a:p>
            <a:fld id="{1D8BD707-D9CF-40AE-B4C6-C98DA3205C09}" type="datetimeFigureOut">
              <a:rPr lang="en-US" smtClean="0"/>
              <a:pPr/>
              <a:t>4/26/2024</a:t>
            </a:fld>
            <a:endParaRPr lang="en-US"/>
          </a:p>
        </p:txBody>
      </p:sp>
      <p:sp>
        <p:nvSpPr>
          <p:cNvPr id="5" name="Footer Placeholder 4">
            <a:extLst>
              <a:ext uri="{FF2B5EF4-FFF2-40B4-BE49-F238E27FC236}">
                <a16:creationId xmlns:a16="http://schemas.microsoft.com/office/drawing/2014/main" id="{58D20517-151C-6CE5-D029-BE677F576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19F7A-E1D7-0537-BDC9-7737DE0FDD5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9431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7918E-6FC0-7F0A-8CAC-F076067C1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F4274-C305-F6A6-A492-E6C65FA315D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06346-CA63-2D48-3C05-360899162AA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201566-DB42-E72E-9B9D-E7C0F324767E}"/>
              </a:ext>
            </a:extLst>
          </p:cNvPr>
          <p:cNvSpPr>
            <a:spLocks noGrp="1"/>
          </p:cNvSpPr>
          <p:nvPr>
            <p:ph type="dt" sz="half" idx="10"/>
          </p:nvPr>
        </p:nvSpPr>
        <p:spPr/>
        <p:txBody>
          <a:bodyPr/>
          <a:lstStyle/>
          <a:p>
            <a:fld id="{1D8BD707-D9CF-40AE-B4C6-C98DA3205C09}" type="datetimeFigureOut">
              <a:rPr lang="en-US" smtClean="0"/>
              <a:pPr/>
              <a:t>4/26/2024</a:t>
            </a:fld>
            <a:endParaRPr lang="en-US"/>
          </a:p>
        </p:txBody>
      </p:sp>
      <p:sp>
        <p:nvSpPr>
          <p:cNvPr id="6" name="Footer Placeholder 5">
            <a:extLst>
              <a:ext uri="{FF2B5EF4-FFF2-40B4-BE49-F238E27FC236}">
                <a16:creationId xmlns:a16="http://schemas.microsoft.com/office/drawing/2014/main" id="{D15FBFFB-3C25-894B-52B0-A83C3BD66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994E1-6446-0564-9501-5423CE626E1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218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EF26-6051-1AD1-12FD-7E0F6B6F0D47}"/>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41C251-BB7D-AC27-F8C5-7B5C73049B4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4616FB8-CD73-B3E9-CA87-EB481F9C78E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46EFB1-FE6B-EA02-7146-1033A8D583E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8144388-5D31-3E25-B6E3-3BE3F04F5B3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CADF3E-025D-B2F0-9D5C-E6E97A3E1DA6}"/>
              </a:ext>
            </a:extLst>
          </p:cNvPr>
          <p:cNvSpPr>
            <a:spLocks noGrp="1"/>
          </p:cNvSpPr>
          <p:nvPr>
            <p:ph type="dt" sz="half" idx="10"/>
          </p:nvPr>
        </p:nvSpPr>
        <p:spPr/>
        <p:txBody>
          <a:bodyPr/>
          <a:lstStyle/>
          <a:p>
            <a:fld id="{1D8BD707-D9CF-40AE-B4C6-C98DA3205C09}" type="datetimeFigureOut">
              <a:rPr lang="en-US" smtClean="0"/>
              <a:pPr/>
              <a:t>4/26/2024</a:t>
            </a:fld>
            <a:endParaRPr lang="en-US"/>
          </a:p>
        </p:txBody>
      </p:sp>
      <p:sp>
        <p:nvSpPr>
          <p:cNvPr id="8" name="Footer Placeholder 7">
            <a:extLst>
              <a:ext uri="{FF2B5EF4-FFF2-40B4-BE49-F238E27FC236}">
                <a16:creationId xmlns:a16="http://schemas.microsoft.com/office/drawing/2014/main" id="{C6CD8115-24B0-ABA9-7AAB-4669FE55DA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658008-3312-F9B1-ED44-4A0E3A8AB0B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0796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ACE9B-66C5-055B-6279-E64A8C39B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F5B578-A4F6-A8BF-02DF-6506C13E3229}"/>
              </a:ext>
            </a:extLst>
          </p:cNvPr>
          <p:cNvSpPr>
            <a:spLocks noGrp="1"/>
          </p:cNvSpPr>
          <p:nvPr>
            <p:ph type="dt" sz="half" idx="10"/>
          </p:nvPr>
        </p:nvSpPr>
        <p:spPr/>
        <p:txBody>
          <a:bodyPr/>
          <a:lstStyle/>
          <a:p>
            <a:fld id="{1D8BD707-D9CF-40AE-B4C6-C98DA3205C09}" type="datetimeFigureOut">
              <a:rPr lang="en-US" smtClean="0"/>
              <a:pPr/>
              <a:t>4/26/2024</a:t>
            </a:fld>
            <a:endParaRPr lang="en-US"/>
          </a:p>
        </p:txBody>
      </p:sp>
      <p:sp>
        <p:nvSpPr>
          <p:cNvPr id="4" name="Footer Placeholder 3">
            <a:extLst>
              <a:ext uri="{FF2B5EF4-FFF2-40B4-BE49-F238E27FC236}">
                <a16:creationId xmlns:a16="http://schemas.microsoft.com/office/drawing/2014/main" id="{EC9E0208-002C-80C3-E961-6145F20AF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A98B43-CF3F-FEFB-A93D-7476F72B130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4333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FE6032-6C91-F2A6-9326-54B12BB69EC6}"/>
              </a:ext>
            </a:extLst>
          </p:cNvPr>
          <p:cNvSpPr>
            <a:spLocks noGrp="1"/>
          </p:cNvSpPr>
          <p:nvPr>
            <p:ph type="dt" sz="half" idx="10"/>
          </p:nvPr>
        </p:nvSpPr>
        <p:spPr/>
        <p:txBody>
          <a:bodyPr/>
          <a:lstStyle/>
          <a:p>
            <a:fld id="{1D8BD707-D9CF-40AE-B4C6-C98DA3205C09}" type="datetimeFigureOut">
              <a:rPr lang="en-US" smtClean="0"/>
              <a:pPr/>
              <a:t>4/26/2024</a:t>
            </a:fld>
            <a:endParaRPr lang="en-US"/>
          </a:p>
        </p:txBody>
      </p:sp>
      <p:sp>
        <p:nvSpPr>
          <p:cNvPr id="3" name="Footer Placeholder 2">
            <a:extLst>
              <a:ext uri="{FF2B5EF4-FFF2-40B4-BE49-F238E27FC236}">
                <a16:creationId xmlns:a16="http://schemas.microsoft.com/office/drawing/2014/main" id="{7C499C5F-5C8E-092A-E06A-815B310554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53928F-E3A1-6E37-5CAD-F05B1A2561E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5441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1A267-CF29-CF2E-3C77-58C946A5F84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4D77118-8269-CB35-274A-0F04DAB25FB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ECA083-BEFE-C44B-3B2F-33E70B8A521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1530D35-B6B7-A7E8-1BA1-5DAC8738F9E2}"/>
              </a:ext>
            </a:extLst>
          </p:cNvPr>
          <p:cNvSpPr>
            <a:spLocks noGrp="1"/>
          </p:cNvSpPr>
          <p:nvPr>
            <p:ph type="dt" sz="half" idx="10"/>
          </p:nvPr>
        </p:nvSpPr>
        <p:spPr/>
        <p:txBody>
          <a:bodyPr/>
          <a:lstStyle/>
          <a:p>
            <a:fld id="{1D8BD707-D9CF-40AE-B4C6-C98DA3205C09}" type="datetimeFigureOut">
              <a:rPr lang="en-US" smtClean="0"/>
              <a:pPr/>
              <a:t>4/26/2024</a:t>
            </a:fld>
            <a:endParaRPr lang="en-US"/>
          </a:p>
        </p:txBody>
      </p:sp>
      <p:sp>
        <p:nvSpPr>
          <p:cNvPr id="6" name="Footer Placeholder 5">
            <a:extLst>
              <a:ext uri="{FF2B5EF4-FFF2-40B4-BE49-F238E27FC236}">
                <a16:creationId xmlns:a16="http://schemas.microsoft.com/office/drawing/2014/main" id="{16273B6C-1C21-93F9-C465-9236C069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B5E419-8A1E-2CC4-DDA1-C2B1AFA4A89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559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703FC-353D-DB8B-2CB9-F8096B72B41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E6DA2FC-89C4-8CA1-634E-A739936F6E9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98E291F-580E-EC15-26E9-A36547BA5C7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ADA5F49-0FF2-5111-9D6C-B59F10E02D14}"/>
              </a:ext>
            </a:extLst>
          </p:cNvPr>
          <p:cNvSpPr>
            <a:spLocks noGrp="1"/>
          </p:cNvSpPr>
          <p:nvPr>
            <p:ph type="dt" sz="half" idx="10"/>
          </p:nvPr>
        </p:nvSpPr>
        <p:spPr/>
        <p:txBody>
          <a:bodyPr/>
          <a:lstStyle/>
          <a:p>
            <a:fld id="{1D8BD707-D9CF-40AE-B4C6-C98DA3205C09}" type="datetimeFigureOut">
              <a:rPr lang="en-US" smtClean="0"/>
              <a:pPr/>
              <a:t>4/26/2024</a:t>
            </a:fld>
            <a:endParaRPr lang="en-US"/>
          </a:p>
        </p:txBody>
      </p:sp>
      <p:sp>
        <p:nvSpPr>
          <p:cNvPr id="6" name="Footer Placeholder 5">
            <a:extLst>
              <a:ext uri="{FF2B5EF4-FFF2-40B4-BE49-F238E27FC236}">
                <a16:creationId xmlns:a16="http://schemas.microsoft.com/office/drawing/2014/main" id="{BDDE90DE-BD9F-FC07-0577-84CE5DDD35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31468E-AF57-DE17-C32D-F23750ADBC5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499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B70214-D4DE-C408-781F-918FC17B5C0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14E400-B2D8-CACC-2BB2-53EF6922369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FBBCA-A880-92C5-C274-A1B7AC4F827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1D8BD707-D9CF-40AE-B4C6-C98DA3205C09}" type="datetimeFigureOut">
              <a:rPr lang="en-US" smtClean="0"/>
              <a:pPr/>
              <a:t>4/26/2024</a:t>
            </a:fld>
            <a:endParaRPr lang="en-US"/>
          </a:p>
        </p:txBody>
      </p:sp>
      <p:sp>
        <p:nvSpPr>
          <p:cNvPr id="5" name="Footer Placeholder 4">
            <a:extLst>
              <a:ext uri="{FF2B5EF4-FFF2-40B4-BE49-F238E27FC236}">
                <a16:creationId xmlns:a16="http://schemas.microsoft.com/office/drawing/2014/main" id="{BF2FE061-0538-6801-A44A-81E7B6974CC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DBD8819-6CED-DCE0-AF8A-8A0E8E3C3D5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6015216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60.jpeg"/><Relationship Id="rId5" Type="http://schemas.openxmlformats.org/officeDocument/2006/relationships/image" Target="../media/image55.jpeg"/><Relationship Id="rId10" Type="http://schemas.openxmlformats.org/officeDocument/2006/relationships/image" Target="../media/image4.png"/><Relationship Id="rId4" Type="http://schemas.openxmlformats.org/officeDocument/2006/relationships/image" Target="../media/image54.jpeg"/><Relationship Id="rId9" Type="http://schemas.openxmlformats.org/officeDocument/2006/relationships/image" Target="../media/image59.jpe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svg"/><Relationship Id="rId5" Type="http://schemas.openxmlformats.org/officeDocument/2006/relationships/image" Target="../media/image9.pn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4.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9.png"/><Relationship Id="rId7" Type="http://schemas.openxmlformats.org/officeDocument/2006/relationships/image" Target="../media/image42.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4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FECF8"/>
        </a:solidFill>
        <a:effectLst/>
      </p:bgPr>
    </p:bg>
    <p:spTree>
      <p:nvGrpSpPr>
        <p:cNvPr id="1" name=""/>
        <p:cNvGrpSpPr/>
        <p:nvPr/>
      </p:nvGrpSpPr>
      <p:grpSpPr>
        <a:xfrm>
          <a:off x="0" y="0"/>
          <a:ext cx="0" cy="0"/>
          <a:chOff x="0" y="0"/>
          <a:chExt cx="0" cy="0"/>
        </a:xfrm>
      </p:grpSpPr>
      <p:sp>
        <p:nvSpPr>
          <p:cNvPr id="2" name="Freeform 2"/>
          <p:cNvSpPr/>
          <p:nvPr/>
        </p:nvSpPr>
        <p:spPr>
          <a:xfrm rot="-4521330">
            <a:off x="4522202" y="1734737"/>
            <a:ext cx="14167639" cy="7119239"/>
          </a:xfrm>
          <a:custGeom>
            <a:avLst/>
            <a:gdLst/>
            <a:ahLst/>
            <a:cxnLst/>
            <a:rect l="l" t="t" r="r" b="b"/>
            <a:pathLst>
              <a:path w="14167639" h="7119239">
                <a:moveTo>
                  <a:pt x="0" y="0"/>
                </a:moveTo>
                <a:lnTo>
                  <a:pt x="14167639" y="0"/>
                </a:lnTo>
                <a:lnTo>
                  <a:pt x="14167639" y="7119238"/>
                </a:lnTo>
                <a:lnTo>
                  <a:pt x="0" y="7119238"/>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9190062" y="0"/>
            <a:ext cx="9134884" cy="10922270"/>
            <a:chOff x="0" y="0"/>
            <a:chExt cx="8603361" cy="10286746"/>
          </a:xfrm>
        </p:grpSpPr>
        <p:sp>
          <p:nvSpPr>
            <p:cNvPr id="4" name="Freeform 4"/>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3">
                <a:alphaModFix amt="77000"/>
              </a:blip>
              <a:stretch>
                <a:fillRect l="-40239" r="-40239"/>
              </a:stretch>
            </a:blipFill>
          </p:spPr>
          <p:txBody>
            <a:bodyPr/>
            <a:lstStyle/>
            <a:p>
              <a:endParaRPr lang="en-US"/>
            </a:p>
          </p:txBody>
        </p:sp>
      </p:grpSp>
      <p:grpSp>
        <p:nvGrpSpPr>
          <p:cNvPr id="5" name="Group 5"/>
          <p:cNvGrpSpPr/>
          <p:nvPr/>
        </p:nvGrpSpPr>
        <p:grpSpPr>
          <a:xfrm>
            <a:off x="4119435" y="3349077"/>
            <a:ext cx="11726626" cy="3588846"/>
            <a:chOff x="0" y="0"/>
            <a:chExt cx="3088494" cy="945211"/>
          </a:xfrm>
        </p:grpSpPr>
        <p:sp>
          <p:nvSpPr>
            <p:cNvPr id="6" name="Freeform 6"/>
            <p:cNvSpPr/>
            <p:nvPr/>
          </p:nvSpPr>
          <p:spPr>
            <a:xfrm>
              <a:off x="0" y="0"/>
              <a:ext cx="3088494" cy="945211"/>
            </a:xfrm>
            <a:custGeom>
              <a:avLst/>
              <a:gdLst/>
              <a:ahLst/>
              <a:cxnLst/>
              <a:rect l="l" t="t" r="r" b="b"/>
              <a:pathLst>
                <a:path w="3088494" h="945211">
                  <a:moveTo>
                    <a:pt x="0" y="0"/>
                  </a:moveTo>
                  <a:lnTo>
                    <a:pt x="3088494" y="0"/>
                  </a:lnTo>
                  <a:lnTo>
                    <a:pt x="3088494" y="945211"/>
                  </a:lnTo>
                  <a:lnTo>
                    <a:pt x="0" y="945211"/>
                  </a:lnTo>
                  <a:close/>
                </a:path>
              </a:pathLst>
            </a:custGeom>
            <a:solidFill>
              <a:srgbClr val="FFFFFF"/>
            </a:solidFill>
          </p:spPr>
          <p:txBody>
            <a:bodyPr/>
            <a:lstStyle/>
            <a:p>
              <a:endParaRPr lang="en-US"/>
            </a:p>
          </p:txBody>
        </p:sp>
        <p:sp>
          <p:nvSpPr>
            <p:cNvPr id="7" name="TextBox 7"/>
            <p:cNvSpPr txBox="1"/>
            <p:nvPr/>
          </p:nvSpPr>
          <p:spPr>
            <a:xfrm>
              <a:off x="0" y="-19050"/>
              <a:ext cx="3088494" cy="964261"/>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4191521" y="6937923"/>
            <a:ext cx="9904959" cy="680751"/>
          </a:xfrm>
          <a:custGeom>
            <a:avLst/>
            <a:gdLst/>
            <a:ahLst/>
            <a:cxnLst/>
            <a:rect l="l" t="t" r="r" b="b"/>
            <a:pathLst>
              <a:path w="9904959" h="680751">
                <a:moveTo>
                  <a:pt x="0" y="0"/>
                </a:moveTo>
                <a:lnTo>
                  <a:pt x="9904958" y="0"/>
                </a:lnTo>
                <a:lnTo>
                  <a:pt x="9904958" y="680752"/>
                </a:lnTo>
                <a:lnTo>
                  <a:pt x="0" y="680752"/>
                </a:lnTo>
                <a:lnTo>
                  <a:pt x="0" y="0"/>
                </a:lnTo>
                <a:close/>
              </a:path>
            </a:pathLst>
          </a:custGeom>
          <a:blipFill>
            <a:blip r:embed="rId4"/>
            <a:stretch>
              <a:fillRect t="-187363"/>
            </a:stretch>
          </a:blipFill>
        </p:spPr>
        <p:txBody>
          <a:bodyPr/>
          <a:lstStyle/>
          <a:p>
            <a:endParaRPr lang="en-US"/>
          </a:p>
        </p:txBody>
      </p:sp>
      <p:sp>
        <p:nvSpPr>
          <p:cNvPr id="9" name="Freeform 9"/>
          <p:cNvSpPr/>
          <p:nvPr/>
        </p:nvSpPr>
        <p:spPr>
          <a:xfrm>
            <a:off x="0" y="0"/>
            <a:ext cx="3145768" cy="1174420"/>
          </a:xfrm>
          <a:custGeom>
            <a:avLst/>
            <a:gdLst/>
            <a:ahLst/>
            <a:cxnLst/>
            <a:rect l="l" t="t" r="r" b="b"/>
            <a:pathLst>
              <a:path w="3145768" h="1174420">
                <a:moveTo>
                  <a:pt x="0" y="0"/>
                </a:moveTo>
                <a:lnTo>
                  <a:pt x="3145768" y="0"/>
                </a:lnTo>
                <a:lnTo>
                  <a:pt x="3145768" y="1174420"/>
                </a:lnTo>
                <a:lnTo>
                  <a:pt x="0" y="1174420"/>
                </a:lnTo>
                <a:lnTo>
                  <a:pt x="0" y="0"/>
                </a:lnTo>
                <a:close/>
              </a:path>
            </a:pathLst>
          </a:custGeom>
          <a:blipFill>
            <a:blip r:embed="rId5"/>
            <a:stretch>
              <a:fillRect/>
            </a:stretch>
          </a:blipFill>
        </p:spPr>
        <p:txBody>
          <a:bodyPr/>
          <a:lstStyle/>
          <a:p>
            <a:endParaRPr lang="en-US"/>
          </a:p>
        </p:txBody>
      </p:sp>
      <p:sp>
        <p:nvSpPr>
          <p:cNvPr id="10" name="Freeform 10"/>
          <p:cNvSpPr/>
          <p:nvPr/>
        </p:nvSpPr>
        <p:spPr>
          <a:xfrm>
            <a:off x="0" y="5294356"/>
            <a:ext cx="7059052" cy="4920450"/>
          </a:xfrm>
          <a:custGeom>
            <a:avLst/>
            <a:gdLst/>
            <a:ahLst/>
            <a:cxnLst/>
            <a:rect l="l" t="t" r="r" b="b"/>
            <a:pathLst>
              <a:path w="7510206" h="5443444">
                <a:moveTo>
                  <a:pt x="0" y="0"/>
                </a:moveTo>
                <a:lnTo>
                  <a:pt x="7510206" y="0"/>
                </a:lnTo>
                <a:lnTo>
                  <a:pt x="7510206" y="5443444"/>
                </a:lnTo>
                <a:lnTo>
                  <a:pt x="0" y="5443444"/>
                </a:lnTo>
                <a:lnTo>
                  <a:pt x="0" y="0"/>
                </a:lnTo>
                <a:close/>
              </a:path>
            </a:pathLst>
          </a:custGeom>
          <a:blipFill>
            <a:blip r:embed="rId6"/>
            <a:stretch>
              <a:fillRect/>
            </a:stretch>
          </a:blipFill>
        </p:spPr>
        <p:txBody>
          <a:bodyPr/>
          <a:lstStyle/>
          <a:p>
            <a:endParaRPr lang="en-US"/>
          </a:p>
        </p:txBody>
      </p:sp>
      <p:sp>
        <p:nvSpPr>
          <p:cNvPr id="11" name="TextBox 11"/>
          <p:cNvSpPr txBox="1"/>
          <p:nvPr/>
        </p:nvSpPr>
        <p:spPr>
          <a:xfrm>
            <a:off x="4886927" y="3583231"/>
            <a:ext cx="10959133" cy="2100013"/>
          </a:xfrm>
          <a:prstGeom prst="rect">
            <a:avLst/>
          </a:prstGeom>
        </p:spPr>
        <p:txBody>
          <a:bodyPr lIns="0" tIns="0" rIns="0" bIns="0" rtlCol="0" anchor="t">
            <a:spAutoFit/>
          </a:bodyPr>
          <a:lstStyle/>
          <a:p>
            <a:pPr algn="ctr">
              <a:lnSpc>
                <a:spcPts val="16975"/>
              </a:lnSpc>
            </a:pPr>
            <a:r>
              <a:rPr lang="en-US" sz="12300" spc="172" dirty="0">
                <a:solidFill>
                  <a:srgbClr val="004AAD"/>
                </a:solidFill>
                <a:latin typeface="Arial Black" panose="020B0A04020102020204" pitchFamily="34" charset="0"/>
              </a:rPr>
              <a:t>HYDROMER</a:t>
            </a:r>
          </a:p>
        </p:txBody>
      </p:sp>
      <p:sp>
        <p:nvSpPr>
          <p:cNvPr id="12" name="TextBox 12"/>
          <p:cNvSpPr txBox="1"/>
          <p:nvPr/>
        </p:nvSpPr>
        <p:spPr>
          <a:xfrm>
            <a:off x="5234006" y="5996952"/>
            <a:ext cx="9497482" cy="441638"/>
          </a:xfrm>
          <a:prstGeom prst="rect">
            <a:avLst/>
          </a:prstGeom>
        </p:spPr>
        <p:txBody>
          <a:bodyPr lIns="0" tIns="0" rIns="0" bIns="0" rtlCol="0" anchor="t">
            <a:spAutoFit/>
          </a:bodyPr>
          <a:lstStyle/>
          <a:p>
            <a:pPr algn="ctr">
              <a:lnSpc>
                <a:spcPts val="3661"/>
              </a:lnSpc>
            </a:pPr>
            <a:r>
              <a:rPr lang="en-US" sz="2653" spc="140" dirty="0">
                <a:solidFill>
                  <a:srgbClr val="4E6EB9"/>
                </a:solidFill>
                <a:latin typeface="Arial Black" panose="020B0A04020102020204" pitchFamily="34" charset="0"/>
              </a:rPr>
              <a:t>WWW.HYDROMER.COM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6FF"/>
        </a:solidFill>
        <a:effectLst/>
      </p:bgPr>
    </p:bg>
    <p:spTree>
      <p:nvGrpSpPr>
        <p:cNvPr id="1" name=""/>
        <p:cNvGrpSpPr/>
        <p:nvPr/>
      </p:nvGrpSpPr>
      <p:grpSpPr>
        <a:xfrm>
          <a:off x="0" y="0"/>
          <a:ext cx="0" cy="0"/>
          <a:chOff x="0" y="0"/>
          <a:chExt cx="0" cy="0"/>
        </a:xfrm>
      </p:grpSpPr>
      <p:sp>
        <p:nvSpPr>
          <p:cNvPr id="3" name="TextBox 3"/>
          <p:cNvSpPr txBox="1"/>
          <p:nvPr/>
        </p:nvSpPr>
        <p:spPr>
          <a:xfrm>
            <a:off x="838200" y="1182040"/>
            <a:ext cx="15851244" cy="1826590"/>
          </a:xfrm>
          <a:prstGeom prst="rect">
            <a:avLst/>
          </a:prstGeom>
        </p:spPr>
        <p:txBody>
          <a:bodyPr lIns="0" tIns="0" rIns="0" bIns="0" rtlCol="0" anchor="t">
            <a:spAutoFit/>
          </a:bodyPr>
          <a:lstStyle/>
          <a:p>
            <a:pPr marL="0" lvl="0" indent="0" algn="ctr">
              <a:lnSpc>
                <a:spcPts val="7291"/>
              </a:lnSpc>
              <a:spcBef>
                <a:spcPct val="0"/>
              </a:spcBef>
            </a:pPr>
            <a:r>
              <a:rPr lang="en-US" sz="5283" spc="184" dirty="0">
                <a:solidFill>
                  <a:srgbClr val="1F4A90"/>
                </a:solidFill>
                <a:latin typeface="Arial Black" panose="020B0A04020102020204" pitchFamily="34" charset="0"/>
              </a:rPr>
              <a:t>INDUSTRIAL PRODUCTS </a:t>
            </a:r>
          </a:p>
          <a:p>
            <a:pPr marL="0" lvl="0" indent="0" algn="ctr">
              <a:lnSpc>
                <a:spcPts val="7291"/>
              </a:lnSpc>
              <a:spcBef>
                <a:spcPct val="0"/>
              </a:spcBef>
            </a:pPr>
            <a:r>
              <a:rPr lang="en-US" sz="5283" spc="184" dirty="0">
                <a:solidFill>
                  <a:srgbClr val="1F4A90"/>
                </a:solidFill>
                <a:latin typeface="Arial Black" panose="020B0A04020102020204" pitchFamily="34" charset="0"/>
              </a:rPr>
              <a:t>COATING APPLICATIONS</a:t>
            </a:r>
          </a:p>
        </p:txBody>
      </p:sp>
      <p:sp>
        <p:nvSpPr>
          <p:cNvPr id="7" name="Freeform 7"/>
          <p:cNvSpPr/>
          <p:nvPr/>
        </p:nvSpPr>
        <p:spPr>
          <a:xfrm>
            <a:off x="0" y="6630299"/>
            <a:ext cx="18288000" cy="3656701"/>
          </a:xfrm>
          <a:custGeom>
            <a:avLst/>
            <a:gdLst/>
            <a:ahLst/>
            <a:cxnLst/>
            <a:rect l="l" t="t" r="r" b="b"/>
            <a:pathLst>
              <a:path w="18288000" h="3656701">
                <a:moveTo>
                  <a:pt x="0" y="0"/>
                </a:moveTo>
                <a:lnTo>
                  <a:pt x="18288000" y="0"/>
                </a:lnTo>
                <a:lnTo>
                  <a:pt x="18288000" y="3656701"/>
                </a:lnTo>
                <a:lnTo>
                  <a:pt x="0" y="3656701"/>
                </a:lnTo>
                <a:lnTo>
                  <a:pt x="0" y="0"/>
                </a:lnTo>
                <a:close/>
              </a:path>
            </a:pathLst>
          </a:custGeom>
          <a:blipFill>
            <a:blip r:embed="rId2"/>
            <a:stretch>
              <a:fillRect t="-171338" b="-9981"/>
            </a:stretch>
          </a:blipFill>
        </p:spPr>
        <p:txBody>
          <a:bodyPr/>
          <a:lstStyle/>
          <a:p>
            <a:endParaRPr lang="en-US"/>
          </a:p>
        </p:txBody>
      </p:sp>
      <p:sp>
        <p:nvSpPr>
          <p:cNvPr id="8" name="TextBox 8"/>
          <p:cNvSpPr txBox="1"/>
          <p:nvPr/>
        </p:nvSpPr>
        <p:spPr>
          <a:xfrm>
            <a:off x="1028700" y="3897148"/>
            <a:ext cx="6986814" cy="1512402"/>
          </a:xfrm>
          <a:prstGeom prst="rect">
            <a:avLst/>
          </a:prstGeom>
        </p:spPr>
        <p:txBody>
          <a:bodyPr lIns="0" tIns="0" rIns="0" bIns="0" rtlCol="0" anchor="t">
            <a:spAutoFit/>
          </a:bodyPr>
          <a:lstStyle/>
          <a:p>
            <a:pPr marL="342900" indent="-342900">
              <a:lnSpc>
                <a:spcPts val="3035"/>
              </a:lnSpc>
              <a:buFont typeface="Arial" panose="020B0604020202020204" pitchFamily="34" charset="0"/>
              <a:buChar char="•"/>
            </a:pPr>
            <a:r>
              <a:rPr lang="en-US" sz="2199" spc="215" dirty="0">
                <a:solidFill>
                  <a:srgbClr val="1F4A90"/>
                </a:solidFill>
                <a:latin typeface="Montserrat ExtraBold" panose="020F0502020204030204" pitchFamily="2" charset="0"/>
              </a:rPr>
              <a:t>Automotive</a:t>
            </a:r>
          </a:p>
          <a:p>
            <a:pPr marL="342900" indent="-342900">
              <a:lnSpc>
                <a:spcPts val="3035"/>
              </a:lnSpc>
              <a:buFont typeface="Arial" panose="020B0604020202020204" pitchFamily="34" charset="0"/>
              <a:buChar char="•"/>
            </a:pPr>
            <a:r>
              <a:rPr lang="en-US" sz="2199" spc="215" dirty="0">
                <a:solidFill>
                  <a:srgbClr val="1F4A90"/>
                </a:solidFill>
                <a:latin typeface="Montserrat ExtraBold" panose="020F0502020204030204" pitchFamily="2" charset="0"/>
              </a:rPr>
              <a:t>Aviation and Aerospace</a:t>
            </a:r>
          </a:p>
          <a:p>
            <a:pPr marL="342900" indent="-342900">
              <a:lnSpc>
                <a:spcPts val="3035"/>
              </a:lnSpc>
              <a:buFont typeface="Arial" panose="020B0604020202020204" pitchFamily="34" charset="0"/>
              <a:buChar char="•"/>
            </a:pPr>
            <a:r>
              <a:rPr lang="en-US" sz="2199" spc="215" dirty="0">
                <a:solidFill>
                  <a:srgbClr val="1F4A90"/>
                </a:solidFill>
                <a:latin typeface="Montserrat ExtraBold" panose="020F0502020204030204" pitchFamily="2" charset="0"/>
              </a:rPr>
              <a:t>Personal and Safety eye protection</a:t>
            </a:r>
          </a:p>
          <a:p>
            <a:pPr marL="342900" indent="-342900">
              <a:lnSpc>
                <a:spcPts val="3035"/>
              </a:lnSpc>
              <a:buFont typeface="Arial" panose="020B0604020202020204" pitchFamily="34" charset="0"/>
              <a:buChar char="•"/>
            </a:pPr>
            <a:r>
              <a:rPr lang="en-US" sz="2199" spc="215" dirty="0">
                <a:solidFill>
                  <a:srgbClr val="1F4A90"/>
                </a:solidFill>
                <a:latin typeface="Montserrat ExtraBold" panose="020F0502020204030204" pitchFamily="2" charset="0"/>
              </a:rPr>
              <a:t>Military Optics</a:t>
            </a:r>
          </a:p>
        </p:txBody>
      </p:sp>
      <p:sp>
        <p:nvSpPr>
          <p:cNvPr id="9" name="TextBox 9"/>
          <p:cNvSpPr txBox="1"/>
          <p:nvPr/>
        </p:nvSpPr>
        <p:spPr>
          <a:xfrm>
            <a:off x="7848600" y="3897148"/>
            <a:ext cx="9884601" cy="2666564"/>
          </a:xfrm>
          <a:prstGeom prst="rect">
            <a:avLst/>
          </a:prstGeom>
        </p:spPr>
        <p:txBody>
          <a:bodyPr wrap="square" lIns="0" tIns="0" rIns="0" bIns="0" rtlCol="0" anchor="t">
            <a:spAutoFit/>
          </a:bodyPr>
          <a:lstStyle/>
          <a:p>
            <a:pPr marL="342900" indent="-342900">
              <a:lnSpc>
                <a:spcPts val="3035"/>
              </a:lnSpc>
              <a:buFont typeface="Arial" panose="020B0604020202020204" pitchFamily="34" charset="0"/>
              <a:buChar char="•"/>
            </a:pPr>
            <a:r>
              <a:rPr lang="en-US" sz="2199" spc="215" dirty="0">
                <a:solidFill>
                  <a:srgbClr val="1F4A90"/>
                </a:solidFill>
                <a:latin typeface="Montserrat ExtraBold" panose="00000900000000000000" pitchFamily="2" charset="0"/>
              </a:rPr>
              <a:t>Commercial freezers</a:t>
            </a:r>
          </a:p>
          <a:p>
            <a:pPr marL="342900" indent="-342900">
              <a:lnSpc>
                <a:spcPts val="3035"/>
              </a:lnSpc>
              <a:buFont typeface="Arial" panose="020B0604020202020204" pitchFamily="34" charset="0"/>
              <a:buChar char="•"/>
            </a:pPr>
            <a:r>
              <a:rPr lang="en-US" sz="2199" spc="215" dirty="0">
                <a:solidFill>
                  <a:srgbClr val="1F4A90"/>
                </a:solidFill>
                <a:latin typeface="Montserrat ExtraBold" panose="00000900000000000000" pitchFamily="2" charset="0"/>
              </a:rPr>
              <a:t>Civil and military aviation oxygen visors for anti-fog      </a:t>
            </a:r>
          </a:p>
          <a:p>
            <a:pPr>
              <a:lnSpc>
                <a:spcPts val="3035"/>
              </a:lnSpc>
            </a:pPr>
            <a:r>
              <a:rPr lang="en-US" sz="2199" spc="215" dirty="0">
                <a:solidFill>
                  <a:srgbClr val="1F4A90"/>
                </a:solidFill>
                <a:latin typeface="Montserrat ExtraBold" panose="00000900000000000000" pitchFamily="2" charset="0"/>
              </a:rPr>
              <a:t>   protection and more</a:t>
            </a:r>
          </a:p>
          <a:p>
            <a:pPr marL="342900" indent="-342900">
              <a:lnSpc>
                <a:spcPts val="3035"/>
              </a:lnSpc>
              <a:buFont typeface="Arial" panose="020B0604020202020204" pitchFamily="34" charset="0"/>
              <a:buChar char="•"/>
            </a:pPr>
            <a:r>
              <a:rPr lang="en-US" sz="2199" spc="215" dirty="0">
                <a:solidFill>
                  <a:srgbClr val="1F4A90"/>
                </a:solidFill>
                <a:latin typeface="Montserrat ExtraBold" panose="00000900000000000000" pitchFamily="2" charset="0"/>
              </a:rPr>
              <a:t>Boating</a:t>
            </a:r>
          </a:p>
          <a:p>
            <a:pPr>
              <a:lnSpc>
                <a:spcPts val="3035"/>
              </a:lnSpc>
            </a:pPr>
            <a:endParaRPr lang="en-US" sz="2199" spc="215" dirty="0">
              <a:solidFill>
                <a:srgbClr val="1F4A90"/>
              </a:solidFill>
              <a:latin typeface="Montserrat ExtraBold" panose="00000900000000000000" pitchFamily="2" charset="0"/>
            </a:endParaRPr>
          </a:p>
          <a:p>
            <a:pPr>
              <a:lnSpc>
                <a:spcPts val="3035"/>
              </a:lnSpc>
            </a:pPr>
            <a:endParaRPr lang="en-US" sz="2199" spc="215" dirty="0">
              <a:solidFill>
                <a:srgbClr val="1F4A90"/>
              </a:solidFill>
              <a:latin typeface="Montserrat Light Bold"/>
            </a:endParaRPr>
          </a:p>
          <a:p>
            <a:pPr>
              <a:lnSpc>
                <a:spcPts val="3035"/>
              </a:lnSpc>
            </a:pPr>
            <a:endParaRPr lang="en-US" sz="2199" spc="215" dirty="0">
              <a:solidFill>
                <a:srgbClr val="1F4A90"/>
              </a:solidFill>
              <a:latin typeface="Montserrat Light Bold"/>
            </a:endParaRPr>
          </a:p>
        </p:txBody>
      </p:sp>
      <p:sp>
        <p:nvSpPr>
          <p:cNvPr id="10" name="Freeform 10"/>
          <p:cNvSpPr/>
          <p:nvPr/>
        </p:nvSpPr>
        <p:spPr>
          <a:xfrm>
            <a:off x="0" y="0"/>
            <a:ext cx="3200400" cy="1174420"/>
          </a:xfrm>
          <a:custGeom>
            <a:avLst/>
            <a:gdLst/>
            <a:ahLst/>
            <a:cxnLst/>
            <a:rect l="l" t="t" r="r" b="b"/>
            <a:pathLst>
              <a:path w="3145768" h="1174420">
                <a:moveTo>
                  <a:pt x="0" y="0"/>
                </a:moveTo>
                <a:lnTo>
                  <a:pt x="3145768" y="0"/>
                </a:lnTo>
                <a:lnTo>
                  <a:pt x="3145768" y="1174420"/>
                </a:lnTo>
                <a:lnTo>
                  <a:pt x="0" y="117442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9659420" y="8263127"/>
            <a:ext cx="2799147" cy="440074"/>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2"/>
            <a:stretch>
              <a:fillRect t="-25622"/>
            </a:stretch>
          </a:blipFill>
        </p:spPr>
        <p:txBody>
          <a:bodyPr/>
          <a:lstStyle/>
          <a:p>
            <a:endParaRPr lang="en-US"/>
          </a:p>
        </p:txBody>
      </p:sp>
      <p:grpSp>
        <p:nvGrpSpPr>
          <p:cNvPr id="3" name="Group 3"/>
          <p:cNvGrpSpPr/>
          <p:nvPr/>
        </p:nvGrpSpPr>
        <p:grpSpPr>
          <a:xfrm>
            <a:off x="9659420" y="5607622"/>
            <a:ext cx="2799147" cy="2799147"/>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3"/>
              <a:stretch>
                <a:fillRect l="-24991" r="-24991"/>
              </a:stretch>
            </a:blipFill>
          </p:spPr>
          <p:txBody>
            <a:bodyPr/>
            <a:lstStyle/>
            <a:p>
              <a:endParaRPr lang="en-US"/>
            </a:p>
          </p:txBody>
        </p:sp>
      </p:grpSp>
      <p:sp>
        <p:nvSpPr>
          <p:cNvPr id="5" name="Freeform 5"/>
          <p:cNvSpPr/>
          <p:nvPr/>
        </p:nvSpPr>
        <p:spPr>
          <a:xfrm>
            <a:off x="9659420" y="4799097"/>
            <a:ext cx="2799147" cy="440074"/>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2"/>
            <a:stretch>
              <a:fillRect t="-25622"/>
            </a:stretch>
          </a:blipFill>
        </p:spPr>
        <p:txBody>
          <a:bodyPr/>
          <a:lstStyle/>
          <a:p>
            <a:endParaRPr lang="en-US"/>
          </a:p>
        </p:txBody>
      </p:sp>
      <p:grpSp>
        <p:nvGrpSpPr>
          <p:cNvPr id="6" name="Group 6"/>
          <p:cNvGrpSpPr/>
          <p:nvPr/>
        </p:nvGrpSpPr>
        <p:grpSpPr>
          <a:xfrm>
            <a:off x="9659420" y="2143592"/>
            <a:ext cx="2799147" cy="2799147"/>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stretch>
                <a:fillRect l="-25273" r="-25273"/>
              </a:stretch>
            </a:blipFill>
          </p:spPr>
          <p:txBody>
            <a:bodyPr/>
            <a:lstStyle/>
            <a:p>
              <a:endParaRPr lang="en-US"/>
            </a:p>
          </p:txBody>
        </p:sp>
      </p:grpSp>
      <p:sp>
        <p:nvSpPr>
          <p:cNvPr id="8" name="Freeform 8"/>
          <p:cNvSpPr/>
          <p:nvPr/>
        </p:nvSpPr>
        <p:spPr>
          <a:xfrm>
            <a:off x="993967" y="7704911"/>
            <a:ext cx="6851587" cy="888600"/>
          </a:xfrm>
          <a:custGeom>
            <a:avLst/>
            <a:gdLst/>
            <a:ahLst/>
            <a:cxnLst/>
            <a:rect l="l" t="t" r="r" b="b"/>
            <a:pathLst>
              <a:path w="6851587" h="888600">
                <a:moveTo>
                  <a:pt x="0" y="0"/>
                </a:moveTo>
                <a:lnTo>
                  <a:pt x="6851587" y="0"/>
                </a:lnTo>
                <a:lnTo>
                  <a:pt x="6851587" y="888599"/>
                </a:lnTo>
                <a:lnTo>
                  <a:pt x="0" y="888599"/>
                </a:lnTo>
                <a:lnTo>
                  <a:pt x="0" y="0"/>
                </a:lnTo>
                <a:close/>
              </a:path>
            </a:pathLst>
          </a:custGeom>
          <a:blipFill>
            <a:blip r:embed="rId2"/>
            <a:stretch>
              <a:fillRect t="-52283"/>
            </a:stretch>
          </a:blipFill>
        </p:spPr>
        <p:txBody>
          <a:bodyPr/>
          <a:lstStyle/>
          <a:p>
            <a:endParaRPr lang="en-US"/>
          </a:p>
        </p:txBody>
      </p:sp>
      <p:grpSp>
        <p:nvGrpSpPr>
          <p:cNvPr id="9" name="Group 9"/>
          <p:cNvGrpSpPr/>
          <p:nvPr/>
        </p:nvGrpSpPr>
        <p:grpSpPr>
          <a:xfrm>
            <a:off x="304799" y="3903300"/>
            <a:ext cx="8887895" cy="3819509"/>
            <a:chOff x="0" y="0"/>
            <a:chExt cx="16702554" cy="6350000"/>
          </a:xfrm>
        </p:grpSpPr>
        <p:sp>
          <p:nvSpPr>
            <p:cNvPr id="10" name="Freeform 10"/>
            <p:cNvSpPr/>
            <p:nvPr/>
          </p:nvSpPr>
          <p:spPr>
            <a:xfrm>
              <a:off x="0" y="0"/>
              <a:ext cx="16700675" cy="6350000"/>
            </a:xfrm>
            <a:custGeom>
              <a:avLst/>
              <a:gdLst/>
              <a:ahLst/>
              <a:cxnLst/>
              <a:rect l="l" t="t" r="r" b="b"/>
              <a:pathLst>
                <a:path w="16700675" h="6350000">
                  <a:moveTo>
                    <a:pt x="0" y="5824220"/>
                  </a:moveTo>
                  <a:lnTo>
                    <a:pt x="0" y="525780"/>
                  </a:lnTo>
                  <a:cubicBezTo>
                    <a:pt x="0" y="234950"/>
                    <a:pt x="347618" y="0"/>
                    <a:pt x="777912" y="0"/>
                  </a:cubicBezTo>
                  <a:lnTo>
                    <a:pt x="15922763" y="0"/>
                  </a:lnTo>
                  <a:cubicBezTo>
                    <a:pt x="16353058" y="0"/>
                    <a:pt x="16700675" y="234950"/>
                    <a:pt x="16700675" y="525780"/>
                  </a:cubicBezTo>
                  <a:lnTo>
                    <a:pt x="16700675" y="5822950"/>
                  </a:lnTo>
                  <a:cubicBezTo>
                    <a:pt x="16700675" y="6113780"/>
                    <a:pt x="16353058" y="6348730"/>
                    <a:pt x="15922763" y="6348730"/>
                  </a:cubicBezTo>
                  <a:lnTo>
                    <a:pt x="777912" y="6348730"/>
                  </a:lnTo>
                  <a:cubicBezTo>
                    <a:pt x="349497" y="6350000"/>
                    <a:pt x="0" y="6115050"/>
                    <a:pt x="0" y="5824220"/>
                  </a:cubicBezTo>
                  <a:close/>
                </a:path>
              </a:pathLst>
            </a:custGeom>
            <a:blipFill>
              <a:blip r:embed="rId5">
                <a:alphaModFix amt="54000"/>
              </a:blip>
              <a:stretch>
                <a:fillRect t="-13330" b="-13330"/>
              </a:stretch>
            </a:blipFill>
          </p:spPr>
          <p:txBody>
            <a:bodyPr/>
            <a:lstStyle/>
            <a:p>
              <a:endParaRPr lang="en-US"/>
            </a:p>
          </p:txBody>
        </p:sp>
      </p:grpSp>
      <p:sp>
        <p:nvSpPr>
          <p:cNvPr id="11" name="Freeform 11"/>
          <p:cNvSpPr/>
          <p:nvPr/>
        </p:nvSpPr>
        <p:spPr>
          <a:xfrm>
            <a:off x="12924060" y="9846926"/>
            <a:ext cx="2799147" cy="440074"/>
          </a:xfrm>
          <a:custGeom>
            <a:avLst/>
            <a:gdLst/>
            <a:ahLst/>
            <a:cxnLst/>
            <a:rect l="l" t="t" r="r" b="b"/>
            <a:pathLst>
              <a:path w="2799147" h="440074">
                <a:moveTo>
                  <a:pt x="0" y="0"/>
                </a:moveTo>
                <a:lnTo>
                  <a:pt x="2799146" y="0"/>
                </a:lnTo>
                <a:lnTo>
                  <a:pt x="2799146" y="440074"/>
                </a:lnTo>
                <a:lnTo>
                  <a:pt x="0" y="440074"/>
                </a:lnTo>
                <a:lnTo>
                  <a:pt x="0" y="0"/>
                </a:lnTo>
                <a:close/>
              </a:path>
            </a:pathLst>
          </a:custGeom>
          <a:blipFill>
            <a:blip r:embed="rId2"/>
            <a:stretch>
              <a:fillRect t="-25622"/>
            </a:stretch>
          </a:blipFill>
        </p:spPr>
        <p:txBody>
          <a:bodyPr/>
          <a:lstStyle/>
          <a:p>
            <a:endParaRPr lang="en-US"/>
          </a:p>
        </p:txBody>
      </p:sp>
      <p:grpSp>
        <p:nvGrpSpPr>
          <p:cNvPr id="12" name="Group 12"/>
          <p:cNvGrpSpPr/>
          <p:nvPr/>
        </p:nvGrpSpPr>
        <p:grpSpPr>
          <a:xfrm>
            <a:off x="12924060" y="7191421"/>
            <a:ext cx="2799147" cy="2799147"/>
            <a:chOff x="0" y="0"/>
            <a:chExt cx="6350000" cy="6350000"/>
          </a:xfrm>
        </p:grpSpPr>
        <p:sp>
          <p:nvSpPr>
            <p:cNvPr id="13" name="Freeform 1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6"/>
              <a:stretch>
                <a:fillRect l="-24991" r="-24991"/>
              </a:stretch>
            </a:blipFill>
          </p:spPr>
          <p:txBody>
            <a:bodyPr/>
            <a:lstStyle/>
            <a:p>
              <a:endParaRPr lang="en-US"/>
            </a:p>
          </p:txBody>
        </p:sp>
      </p:grpSp>
      <p:sp>
        <p:nvSpPr>
          <p:cNvPr id="14" name="Freeform 14"/>
          <p:cNvSpPr/>
          <p:nvPr/>
        </p:nvSpPr>
        <p:spPr>
          <a:xfrm>
            <a:off x="12924060" y="6382896"/>
            <a:ext cx="2799147" cy="440074"/>
          </a:xfrm>
          <a:custGeom>
            <a:avLst/>
            <a:gdLst/>
            <a:ahLst/>
            <a:cxnLst/>
            <a:rect l="l" t="t" r="r" b="b"/>
            <a:pathLst>
              <a:path w="2799147" h="440074">
                <a:moveTo>
                  <a:pt x="0" y="0"/>
                </a:moveTo>
                <a:lnTo>
                  <a:pt x="2799146" y="0"/>
                </a:lnTo>
                <a:lnTo>
                  <a:pt x="2799146" y="440074"/>
                </a:lnTo>
                <a:lnTo>
                  <a:pt x="0" y="440074"/>
                </a:lnTo>
                <a:lnTo>
                  <a:pt x="0" y="0"/>
                </a:lnTo>
                <a:close/>
              </a:path>
            </a:pathLst>
          </a:custGeom>
          <a:blipFill>
            <a:blip r:embed="rId2"/>
            <a:stretch>
              <a:fillRect t="-25622"/>
            </a:stretch>
          </a:blipFill>
        </p:spPr>
        <p:txBody>
          <a:bodyPr/>
          <a:lstStyle/>
          <a:p>
            <a:endParaRPr lang="en-US"/>
          </a:p>
        </p:txBody>
      </p:sp>
      <p:sp>
        <p:nvSpPr>
          <p:cNvPr id="17" name="Freeform 17"/>
          <p:cNvSpPr/>
          <p:nvPr/>
        </p:nvSpPr>
        <p:spPr>
          <a:xfrm>
            <a:off x="12924060" y="2915843"/>
            <a:ext cx="2799147" cy="440074"/>
          </a:xfrm>
          <a:custGeom>
            <a:avLst/>
            <a:gdLst/>
            <a:ahLst/>
            <a:cxnLst/>
            <a:rect l="l" t="t" r="r" b="b"/>
            <a:pathLst>
              <a:path w="2799147" h="440074">
                <a:moveTo>
                  <a:pt x="0" y="0"/>
                </a:moveTo>
                <a:lnTo>
                  <a:pt x="2799146" y="0"/>
                </a:lnTo>
                <a:lnTo>
                  <a:pt x="2799146" y="440073"/>
                </a:lnTo>
                <a:lnTo>
                  <a:pt x="0" y="440073"/>
                </a:lnTo>
                <a:lnTo>
                  <a:pt x="0" y="0"/>
                </a:lnTo>
                <a:close/>
              </a:path>
            </a:pathLst>
          </a:custGeom>
          <a:blipFill>
            <a:blip r:embed="rId2"/>
            <a:stretch>
              <a:fillRect t="-25622"/>
            </a:stretch>
          </a:blipFill>
        </p:spPr>
        <p:txBody>
          <a:bodyPr/>
          <a:lstStyle/>
          <a:p>
            <a:endParaRPr lang="en-US"/>
          </a:p>
        </p:txBody>
      </p:sp>
      <p:grpSp>
        <p:nvGrpSpPr>
          <p:cNvPr id="18" name="Group 18"/>
          <p:cNvGrpSpPr/>
          <p:nvPr/>
        </p:nvGrpSpPr>
        <p:grpSpPr>
          <a:xfrm>
            <a:off x="12924060" y="260338"/>
            <a:ext cx="2799147" cy="2799147"/>
            <a:chOff x="0" y="0"/>
            <a:chExt cx="6350000" cy="6350000"/>
          </a:xfrm>
        </p:grpSpPr>
        <p:sp>
          <p:nvSpPr>
            <p:cNvPr id="19" name="Freeform 1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7"/>
              <a:stretch>
                <a:fillRect l="-25015" r="-25015"/>
              </a:stretch>
            </a:blipFill>
          </p:spPr>
          <p:txBody>
            <a:bodyPr/>
            <a:lstStyle/>
            <a:p>
              <a:endParaRPr lang="en-US"/>
            </a:p>
          </p:txBody>
        </p:sp>
      </p:grpSp>
      <p:sp>
        <p:nvSpPr>
          <p:cNvPr id="20" name="Freeform 20"/>
          <p:cNvSpPr/>
          <p:nvPr/>
        </p:nvSpPr>
        <p:spPr>
          <a:xfrm>
            <a:off x="16189931" y="7929174"/>
            <a:ext cx="2799147" cy="440074"/>
          </a:xfrm>
          <a:custGeom>
            <a:avLst/>
            <a:gdLst/>
            <a:ahLst/>
            <a:cxnLst/>
            <a:rect l="l" t="t" r="r" b="b"/>
            <a:pathLst>
              <a:path w="2799147" h="440074">
                <a:moveTo>
                  <a:pt x="0" y="0"/>
                </a:moveTo>
                <a:lnTo>
                  <a:pt x="2799147" y="0"/>
                </a:lnTo>
                <a:lnTo>
                  <a:pt x="2799147" y="440073"/>
                </a:lnTo>
                <a:lnTo>
                  <a:pt x="0" y="440073"/>
                </a:lnTo>
                <a:lnTo>
                  <a:pt x="0" y="0"/>
                </a:lnTo>
                <a:close/>
              </a:path>
            </a:pathLst>
          </a:custGeom>
          <a:blipFill>
            <a:blip r:embed="rId2"/>
            <a:stretch>
              <a:fillRect t="-25622"/>
            </a:stretch>
          </a:blipFill>
        </p:spPr>
        <p:txBody>
          <a:bodyPr/>
          <a:lstStyle/>
          <a:p>
            <a:endParaRPr lang="en-US"/>
          </a:p>
        </p:txBody>
      </p:sp>
      <p:sp>
        <p:nvSpPr>
          <p:cNvPr id="23" name="Freeform 23"/>
          <p:cNvSpPr/>
          <p:nvPr/>
        </p:nvSpPr>
        <p:spPr>
          <a:xfrm>
            <a:off x="16189931" y="4465144"/>
            <a:ext cx="2799147" cy="440074"/>
          </a:xfrm>
          <a:custGeom>
            <a:avLst/>
            <a:gdLst/>
            <a:ahLst/>
            <a:cxnLst/>
            <a:rect l="l" t="t" r="r" b="b"/>
            <a:pathLst>
              <a:path w="2799147" h="440074">
                <a:moveTo>
                  <a:pt x="0" y="0"/>
                </a:moveTo>
                <a:lnTo>
                  <a:pt x="2799147" y="0"/>
                </a:lnTo>
                <a:lnTo>
                  <a:pt x="2799147" y="440073"/>
                </a:lnTo>
                <a:lnTo>
                  <a:pt x="0" y="440073"/>
                </a:lnTo>
                <a:lnTo>
                  <a:pt x="0" y="0"/>
                </a:lnTo>
                <a:close/>
              </a:path>
            </a:pathLst>
          </a:custGeom>
          <a:blipFill>
            <a:blip r:embed="rId2"/>
            <a:stretch>
              <a:fillRect t="-25622"/>
            </a:stretch>
          </a:blipFill>
        </p:spPr>
        <p:txBody>
          <a:bodyPr/>
          <a:lstStyle/>
          <a:p>
            <a:endParaRPr lang="en-US"/>
          </a:p>
        </p:txBody>
      </p:sp>
      <p:sp>
        <p:nvSpPr>
          <p:cNvPr id="26" name="Freeform 26"/>
          <p:cNvSpPr/>
          <p:nvPr/>
        </p:nvSpPr>
        <p:spPr>
          <a:xfrm>
            <a:off x="16189931" y="998090"/>
            <a:ext cx="2799147" cy="440074"/>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2"/>
            <a:stretch>
              <a:fillRect t="-25622"/>
            </a:stretch>
          </a:blipFill>
        </p:spPr>
        <p:txBody>
          <a:bodyPr/>
          <a:lstStyle/>
          <a:p>
            <a:endParaRPr lang="en-US"/>
          </a:p>
        </p:txBody>
      </p:sp>
      <p:grpSp>
        <p:nvGrpSpPr>
          <p:cNvPr id="27" name="Group 27"/>
          <p:cNvGrpSpPr/>
          <p:nvPr/>
        </p:nvGrpSpPr>
        <p:grpSpPr>
          <a:xfrm>
            <a:off x="16189931" y="-1657415"/>
            <a:ext cx="2799147" cy="2799147"/>
            <a:chOff x="0" y="0"/>
            <a:chExt cx="6350000" cy="6350000"/>
          </a:xfrm>
        </p:grpSpPr>
        <p:sp>
          <p:nvSpPr>
            <p:cNvPr id="28" name="Freeform 28"/>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8"/>
              <a:stretch>
                <a:fillRect l="-83359" r="-83359"/>
              </a:stretch>
            </a:blipFill>
          </p:spPr>
          <p:txBody>
            <a:bodyPr/>
            <a:lstStyle/>
            <a:p>
              <a:endParaRPr lang="en-US"/>
            </a:p>
          </p:txBody>
        </p:sp>
      </p:grpSp>
      <p:grpSp>
        <p:nvGrpSpPr>
          <p:cNvPr id="29" name="Group 29"/>
          <p:cNvGrpSpPr/>
          <p:nvPr/>
        </p:nvGrpSpPr>
        <p:grpSpPr>
          <a:xfrm>
            <a:off x="16189931" y="8703201"/>
            <a:ext cx="2799147" cy="1698099"/>
            <a:chOff x="0" y="0"/>
            <a:chExt cx="6350000" cy="6350000"/>
          </a:xfrm>
        </p:grpSpPr>
        <p:sp>
          <p:nvSpPr>
            <p:cNvPr id="30" name="Freeform 30"/>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9"/>
              <a:stretch>
                <a:fillRect t="-24891" b="-24891"/>
              </a:stretch>
            </a:blipFill>
          </p:spPr>
          <p:txBody>
            <a:bodyPr/>
            <a:lstStyle/>
            <a:p>
              <a:endParaRPr lang="en-US"/>
            </a:p>
          </p:txBody>
        </p:sp>
      </p:grpSp>
      <p:sp>
        <p:nvSpPr>
          <p:cNvPr id="31" name="TextBox 31"/>
          <p:cNvSpPr txBox="1"/>
          <p:nvPr/>
        </p:nvSpPr>
        <p:spPr>
          <a:xfrm>
            <a:off x="1898107" y="4504010"/>
            <a:ext cx="6229167" cy="1974900"/>
          </a:xfrm>
          <a:prstGeom prst="rect">
            <a:avLst/>
          </a:prstGeom>
        </p:spPr>
        <p:txBody>
          <a:bodyPr lIns="0" tIns="0" rIns="0" bIns="0" rtlCol="0" anchor="t">
            <a:spAutoFit/>
          </a:bodyPr>
          <a:lstStyle/>
          <a:p>
            <a:pPr marL="0" lvl="0" indent="0" algn="ctr">
              <a:lnSpc>
                <a:spcPts val="7692"/>
              </a:lnSpc>
              <a:spcBef>
                <a:spcPct val="0"/>
              </a:spcBef>
            </a:pPr>
            <a:r>
              <a:rPr lang="en-US" sz="7200" u="none" strike="noStrike" dirty="0">
                <a:solidFill>
                  <a:srgbClr val="1F4A90"/>
                </a:solidFill>
                <a:latin typeface="Arial Black" panose="020B0A04020102020204" pitchFamily="34" charset="0"/>
              </a:rPr>
              <a:t>THANK </a:t>
            </a:r>
            <a:r>
              <a:rPr lang="en-US" sz="7200" dirty="0">
                <a:solidFill>
                  <a:srgbClr val="1F4A90"/>
                </a:solidFill>
                <a:latin typeface="Arial Black" panose="020B0A04020102020204" pitchFamily="34" charset="0"/>
              </a:rPr>
              <a:t>YOU!</a:t>
            </a:r>
            <a:endParaRPr lang="en-US" sz="7200" u="none" strike="noStrike" dirty="0">
              <a:solidFill>
                <a:srgbClr val="1F4A90"/>
              </a:solidFill>
              <a:latin typeface="Arial Black" panose="020B0A04020102020204" pitchFamily="34" charset="0"/>
            </a:endParaRPr>
          </a:p>
        </p:txBody>
      </p:sp>
      <p:sp>
        <p:nvSpPr>
          <p:cNvPr id="32" name="Freeform 32"/>
          <p:cNvSpPr/>
          <p:nvPr/>
        </p:nvSpPr>
        <p:spPr>
          <a:xfrm>
            <a:off x="1219200" y="1142292"/>
            <a:ext cx="5867400" cy="2326734"/>
          </a:xfrm>
          <a:custGeom>
            <a:avLst/>
            <a:gdLst/>
            <a:ahLst/>
            <a:cxnLst/>
            <a:rect l="l" t="t" r="r" b="b"/>
            <a:pathLst>
              <a:path w="3145768" h="1174420">
                <a:moveTo>
                  <a:pt x="0" y="0"/>
                </a:moveTo>
                <a:lnTo>
                  <a:pt x="3145768" y="0"/>
                </a:lnTo>
                <a:lnTo>
                  <a:pt x="3145768" y="1174420"/>
                </a:lnTo>
                <a:lnTo>
                  <a:pt x="0" y="1174420"/>
                </a:lnTo>
                <a:lnTo>
                  <a:pt x="0" y="0"/>
                </a:lnTo>
                <a:close/>
              </a:path>
            </a:pathLst>
          </a:custGeom>
          <a:blipFill>
            <a:blip r:embed="rId10"/>
            <a:stretch>
              <a:fillRect/>
            </a:stretch>
          </a:blipFill>
        </p:spPr>
        <p:txBody>
          <a:bodyPr/>
          <a:lstStyle/>
          <a:p>
            <a:endParaRPr lang="en-US"/>
          </a:p>
        </p:txBody>
      </p:sp>
      <p:sp>
        <p:nvSpPr>
          <p:cNvPr id="34" name="TextBox 33">
            <a:extLst>
              <a:ext uri="{FF2B5EF4-FFF2-40B4-BE49-F238E27FC236}">
                <a16:creationId xmlns:a16="http://schemas.microsoft.com/office/drawing/2014/main" id="{A8549322-763A-CDE2-9CCB-3763AB9A77A8}"/>
              </a:ext>
            </a:extLst>
          </p:cNvPr>
          <p:cNvSpPr txBox="1"/>
          <p:nvPr/>
        </p:nvSpPr>
        <p:spPr>
          <a:xfrm>
            <a:off x="4804287" y="4741295"/>
            <a:ext cx="9608574" cy="369332"/>
          </a:xfrm>
          <a:prstGeom prst="rect">
            <a:avLst/>
          </a:prstGeom>
          <a:noFill/>
        </p:spPr>
        <p:txBody>
          <a:bodyPr wrap="square">
            <a:spAutoFit/>
          </a:bodyPr>
          <a:lstStyle/>
          <a:p>
            <a:endParaRPr lang="en-US" dirty="0"/>
          </a:p>
        </p:txBody>
      </p:sp>
      <p:grpSp>
        <p:nvGrpSpPr>
          <p:cNvPr id="35" name="Group 24">
            <a:extLst>
              <a:ext uri="{FF2B5EF4-FFF2-40B4-BE49-F238E27FC236}">
                <a16:creationId xmlns:a16="http://schemas.microsoft.com/office/drawing/2014/main" id="{CA09CA54-AC7F-EA18-84FF-2681EFBCD34A}"/>
              </a:ext>
            </a:extLst>
          </p:cNvPr>
          <p:cNvGrpSpPr/>
          <p:nvPr/>
        </p:nvGrpSpPr>
        <p:grpSpPr>
          <a:xfrm>
            <a:off x="16189931" y="1809639"/>
            <a:ext cx="2799147" cy="2799147"/>
            <a:chOff x="0" y="0"/>
            <a:chExt cx="6350000" cy="6350000"/>
          </a:xfrm>
        </p:grpSpPr>
        <p:sp>
          <p:nvSpPr>
            <p:cNvPr id="36" name="Freeform 25">
              <a:extLst>
                <a:ext uri="{FF2B5EF4-FFF2-40B4-BE49-F238E27FC236}">
                  <a16:creationId xmlns:a16="http://schemas.microsoft.com/office/drawing/2014/main" id="{7FA0D0DA-90DE-060F-874C-6AF20A946798}"/>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11"/>
              <a:stretch>
                <a:fillRect l="-25015" r="-25015"/>
              </a:stretch>
            </a:blipFill>
          </p:spPr>
          <p:txBody>
            <a:bodyPr/>
            <a:lstStyle/>
            <a:p>
              <a:endParaRPr lang="en-US"/>
            </a:p>
          </p:txBody>
        </p:sp>
      </p:grpSp>
      <p:grpSp>
        <p:nvGrpSpPr>
          <p:cNvPr id="37" name="Group 21">
            <a:extLst>
              <a:ext uri="{FF2B5EF4-FFF2-40B4-BE49-F238E27FC236}">
                <a16:creationId xmlns:a16="http://schemas.microsoft.com/office/drawing/2014/main" id="{7DBE1622-904F-FCC9-5DC8-36074E356BE3}"/>
              </a:ext>
            </a:extLst>
          </p:cNvPr>
          <p:cNvGrpSpPr/>
          <p:nvPr/>
        </p:nvGrpSpPr>
        <p:grpSpPr>
          <a:xfrm>
            <a:off x="16189931" y="5276692"/>
            <a:ext cx="2799147" cy="2799147"/>
            <a:chOff x="0" y="0"/>
            <a:chExt cx="6350000" cy="6350000"/>
          </a:xfrm>
        </p:grpSpPr>
        <p:sp>
          <p:nvSpPr>
            <p:cNvPr id="38" name="Freeform 22">
              <a:extLst>
                <a:ext uri="{FF2B5EF4-FFF2-40B4-BE49-F238E27FC236}">
                  <a16:creationId xmlns:a16="http://schemas.microsoft.com/office/drawing/2014/main" id="{A6E1B721-57E8-1D8E-6B1D-C2BB6FA34067}"/>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12"/>
              <a:stretch>
                <a:fillRect l="-21252" r="-21252"/>
              </a:stretch>
            </a:blipFill>
          </p:spPr>
          <p:txBody>
            <a:bodyPr/>
            <a:lstStyle/>
            <a:p>
              <a:endParaRPr lang="en-US"/>
            </a:p>
          </p:txBody>
        </p:sp>
      </p:grpSp>
      <p:grpSp>
        <p:nvGrpSpPr>
          <p:cNvPr id="39" name="Group 15">
            <a:extLst>
              <a:ext uri="{FF2B5EF4-FFF2-40B4-BE49-F238E27FC236}">
                <a16:creationId xmlns:a16="http://schemas.microsoft.com/office/drawing/2014/main" id="{7BE62F7F-789A-FD39-A7B8-3AACD868F35C}"/>
              </a:ext>
            </a:extLst>
          </p:cNvPr>
          <p:cNvGrpSpPr/>
          <p:nvPr/>
        </p:nvGrpSpPr>
        <p:grpSpPr>
          <a:xfrm>
            <a:off x="12924060" y="3727391"/>
            <a:ext cx="2799147" cy="2799147"/>
            <a:chOff x="0" y="0"/>
            <a:chExt cx="6350000" cy="6350000"/>
          </a:xfrm>
        </p:grpSpPr>
        <p:sp>
          <p:nvSpPr>
            <p:cNvPr id="40" name="Freeform 16">
              <a:extLst>
                <a:ext uri="{FF2B5EF4-FFF2-40B4-BE49-F238E27FC236}">
                  <a16:creationId xmlns:a16="http://schemas.microsoft.com/office/drawing/2014/main" id="{AE813059-576B-2BE3-6550-23D9FAB81229}"/>
                </a:ext>
              </a:extLst>
            </p:cNvPr>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13"/>
              <a:stretch>
                <a:fillRect l="-25015" r="-25015"/>
              </a:stretch>
            </a:blipFill>
          </p:spPr>
          <p:txBody>
            <a:bodyP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6FF"/>
        </a:solidFill>
        <a:effectLst/>
      </p:bgPr>
    </p:bg>
    <p:spTree>
      <p:nvGrpSpPr>
        <p:cNvPr id="1" name=""/>
        <p:cNvGrpSpPr/>
        <p:nvPr/>
      </p:nvGrpSpPr>
      <p:grpSpPr>
        <a:xfrm>
          <a:off x="0" y="0"/>
          <a:ext cx="0" cy="0"/>
          <a:chOff x="0" y="0"/>
          <a:chExt cx="0" cy="0"/>
        </a:xfrm>
      </p:grpSpPr>
      <p:sp>
        <p:nvSpPr>
          <p:cNvPr id="2" name="Freeform 2"/>
          <p:cNvSpPr/>
          <p:nvPr/>
        </p:nvSpPr>
        <p:spPr>
          <a:xfrm>
            <a:off x="-1" y="-787014"/>
            <a:ext cx="18287997" cy="5359946"/>
          </a:xfrm>
          <a:custGeom>
            <a:avLst/>
            <a:gdLst/>
            <a:ahLst/>
            <a:cxnLst/>
            <a:rect l="l" t="t" r="r" b="b"/>
            <a:pathLst>
              <a:path w="18496881" h="5359946">
                <a:moveTo>
                  <a:pt x="0" y="0"/>
                </a:moveTo>
                <a:lnTo>
                  <a:pt x="18496880" y="0"/>
                </a:lnTo>
                <a:lnTo>
                  <a:pt x="18496880" y="5359946"/>
                </a:lnTo>
                <a:lnTo>
                  <a:pt x="0" y="5359946"/>
                </a:lnTo>
                <a:lnTo>
                  <a:pt x="0" y="0"/>
                </a:lnTo>
                <a:close/>
              </a:path>
            </a:pathLst>
          </a:custGeom>
          <a:blipFill>
            <a:blip r:embed="rId2">
              <a:alphaModFix amt="64000"/>
            </a:blip>
            <a:stretch>
              <a:fillRect t="-22335" b="-43827"/>
            </a:stretch>
          </a:blipFill>
        </p:spPr>
        <p:txBody>
          <a:bodyPr/>
          <a:lstStyle/>
          <a:p>
            <a:endParaRPr lang="en-US"/>
          </a:p>
        </p:txBody>
      </p:sp>
      <p:grpSp>
        <p:nvGrpSpPr>
          <p:cNvPr id="3" name="Group 3"/>
          <p:cNvGrpSpPr/>
          <p:nvPr/>
        </p:nvGrpSpPr>
        <p:grpSpPr>
          <a:xfrm rot="5400000">
            <a:off x="8599743" y="-4222263"/>
            <a:ext cx="1088513" cy="18288000"/>
            <a:chOff x="0" y="0"/>
            <a:chExt cx="286687" cy="4816593"/>
          </a:xfrm>
        </p:grpSpPr>
        <p:sp>
          <p:nvSpPr>
            <p:cNvPr id="4" name="Freeform 4"/>
            <p:cNvSpPr/>
            <p:nvPr/>
          </p:nvSpPr>
          <p:spPr>
            <a:xfrm>
              <a:off x="0" y="0"/>
              <a:ext cx="286687" cy="4816592"/>
            </a:xfrm>
            <a:custGeom>
              <a:avLst/>
              <a:gdLst/>
              <a:ahLst/>
              <a:cxnLst/>
              <a:rect l="l" t="t" r="r" b="b"/>
              <a:pathLst>
                <a:path w="286687" h="4816592">
                  <a:moveTo>
                    <a:pt x="0" y="0"/>
                  </a:moveTo>
                  <a:lnTo>
                    <a:pt x="286687" y="0"/>
                  </a:lnTo>
                  <a:lnTo>
                    <a:pt x="286687" y="4816592"/>
                  </a:lnTo>
                  <a:lnTo>
                    <a:pt x="0" y="4816592"/>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txBody>
            <a:bodyPr/>
            <a:lstStyle/>
            <a:p>
              <a:endParaRPr lang="en-US"/>
            </a:p>
          </p:txBody>
        </p:sp>
        <p:sp>
          <p:nvSpPr>
            <p:cNvPr id="5" name="TextBox 5"/>
            <p:cNvSpPr txBox="1"/>
            <p:nvPr/>
          </p:nvSpPr>
          <p:spPr>
            <a:xfrm>
              <a:off x="0" y="-19050"/>
              <a:ext cx="286687" cy="4835643"/>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464291" y="5143500"/>
            <a:ext cx="7298708" cy="1403220"/>
            <a:chOff x="0" y="0"/>
            <a:chExt cx="9731610" cy="1870960"/>
          </a:xfrm>
        </p:grpSpPr>
        <p:sp>
          <p:nvSpPr>
            <p:cNvPr id="7" name="Freeform 7"/>
            <p:cNvSpPr/>
            <p:nvPr/>
          </p:nvSpPr>
          <p:spPr>
            <a:xfrm flipH="1">
              <a:off x="0" y="1678452"/>
              <a:ext cx="8144567" cy="192508"/>
            </a:xfrm>
            <a:custGeom>
              <a:avLst/>
              <a:gdLst/>
              <a:ahLst/>
              <a:cxnLst/>
              <a:rect l="l" t="t" r="r" b="b"/>
              <a:pathLst>
                <a:path w="8144567" h="192508">
                  <a:moveTo>
                    <a:pt x="8144567" y="0"/>
                  </a:moveTo>
                  <a:lnTo>
                    <a:pt x="0" y="0"/>
                  </a:lnTo>
                  <a:lnTo>
                    <a:pt x="0" y="192508"/>
                  </a:lnTo>
                  <a:lnTo>
                    <a:pt x="8144567" y="192508"/>
                  </a:lnTo>
                  <a:lnTo>
                    <a:pt x="814456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0" y="0"/>
              <a:ext cx="886375" cy="1368919"/>
            </a:xfrm>
            <a:custGeom>
              <a:avLst/>
              <a:gdLst/>
              <a:ahLst/>
              <a:cxnLst/>
              <a:rect l="l" t="t" r="r" b="b"/>
              <a:pathLst>
                <a:path w="886375" h="1368919">
                  <a:moveTo>
                    <a:pt x="0" y="0"/>
                  </a:moveTo>
                  <a:lnTo>
                    <a:pt x="886375" y="0"/>
                  </a:lnTo>
                  <a:lnTo>
                    <a:pt x="886375" y="1368919"/>
                  </a:lnTo>
                  <a:lnTo>
                    <a:pt x="0" y="13689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1698195" y="491303"/>
              <a:ext cx="8033415" cy="1143561"/>
            </a:xfrm>
            <a:prstGeom prst="rect">
              <a:avLst/>
            </a:prstGeom>
          </p:spPr>
          <p:txBody>
            <a:bodyPr lIns="0" tIns="0" rIns="0" bIns="0" rtlCol="0" anchor="t">
              <a:spAutoFit/>
            </a:bodyPr>
            <a:lstStyle/>
            <a:p>
              <a:pPr marL="0" lvl="0" indent="0">
                <a:lnSpc>
                  <a:spcPts val="3360"/>
                </a:lnSpc>
              </a:pPr>
              <a:r>
                <a:rPr lang="en-US" sz="2800" dirty="0">
                  <a:solidFill>
                    <a:srgbClr val="000000"/>
                  </a:solidFill>
                  <a:latin typeface="Arial Black" panose="020B0A04020102020204" pitchFamily="34" charset="0"/>
                </a:rPr>
                <a:t>BASED IN CHARLOTTE, NC, USA</a:t>
              </a:r>
            </a:p>
          </p:txBody>
        </p:sp>
        <p:sp>
          <p:nvSpPr>
            <p:cNvPr id="10" name="TextBox 10"/>
            <p:cNvSpPr txBox="1"/>
            <p:nvPr/>
          </p:nvSpPr>
          <p:spPr>
            <a:xfrm>
              <a:off x="1698194" y="1165584"/>
              <a:ext cx="8033415" cy="512868"/>
            </a:xfrm>
            <a:prstGeom prst="rect">
              <a:avLst/>
            </a:prstGeom>
          </p:spPr>
          <p:txBody>
            <a:bodyPr lIns="0" tIns="0" rIns="0" bIns="0" rtlCol="0" anchor="t">
              <a:spAutoFit/>
            </a:bodyPr>
            <a:lstStyle/>
            <a:p>
              <a:pPr>
                <a:lnSpc>
                  <a:spcPts val="3080"/>
                </a:lnSpc>
              </a:pPr>
              <a:endParaRPr/>
            </a:p>
          </p:txBody>
        </p:sp>
      </p:grpSp>
      <p:grpSp>
        <p:nvGrpSpPr>
          <p:cNvPr id="11" name="Group 11"/>
          <p:cNvGrpSpPr/>
          <p:nvPr/>
        </p:nvGrpSpPr>
        <p:grpSpPr>
          <a:xfrm>
            <a:off x="464291" y="6851746"/>
            <a:ext cx="7298708" cy="1264103"/>
            <a:chOff x="0" y="0"/>
            <a:chExt cx="9731610" cy="1685471"/>
          </a:xfrm>
        </p:grpSpPr>
        <p:sp>
          <p:nvSpPr>
            <p:cNvPr id="12" name="Freeform 12"/>
            <p:cNvSpPr/>
            <p:nvPr/>
          </p:nvSpPr>
          <p:spPr>
            <a:xfrm flipH="1">
              <a:off x="0" y="1492963"/>
              <a:ext cx="8144567" cy="192508"/>
            </a:xfrm>
            <a:custGeom>
              <a:avLst/>
              <a:gdLst/>
              <a:ahLst/>
              <a:cxnLst/>
              <a:rect l="l" t="t" r="r" b="b"/>
              <a:pathLst>
                <a:path w="8144567" h="192508">
                  <a:moveTo>
                    <a:pt x="8144567" y="0"/>
                  </a:moveTo>
                  <a:lnTo>
                    <a:pt x="0" y="0"/>
                  </a:lnTo>
                  <a:lnTo>
                    <a:pt x="0" y="192508"/>
                  </a:lnTo>
                  <a:lnTo>
                    <a:pt x="8144567" y="192508"/>
                  </a:lnTo>
                  <a:lnTo>
                    <a:pt x="814456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0" y="0"/>
              <a:ext cx="1347410" cy="1357592"/>
            </a:xfrm>
            <a:custGeom>
              <a:avLst/>
              <a:gdLst/>
              <a:ahLst/>
              <a:cxnLst/>
              <a:rect l="l" t="t" r="r" b="b"/>
              <a:pathLst>
                <a:path w="1347410" h="1357592">
                  <a:moveTo>
                    <a:pt x="0" y="0"/>
                  </a:moveTo>
                  <a:lnTo>
                    <a:pt x="1347410" y="0"/>
                  </a:lnTo>
                  <a:lnTo>
                    <a:pt x="1347410" y="1357592"/>
                  </a:lnTo>
                  <a:lnTo>
                    <a:pt x="0" y="1357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4"/>
            <p:cNvSpPr txBox="1"/>
            <p:nvPr/>
          </p:nvSpPr>
          <p:spPr>
            <a:xfrm>
              <a:off x="1698195" y="305812"/>
              <a:ext cx="8033415" cy="562205"/>
            </a:xfrm>
            <a:prstGeom prst="rect">
              <a:avLst/>
            </a:prstGeom>
          </p:spPr>
          <p:txBody>
            <a:bodyPr lIns="0" tIns="0" rIns="0" bIns="0" rtlCol="0" anchor="t">
              <a:spAutoFit/>
            </a:bodyPr>
            <a:lstStyle/>
            <a:p>
              <a:pPr marL="0" lvl="0" indent="0">
                <a:lnSpc>
                  <a:spcPts val="3360"/>
                </a:lnSpc>
              </a:pPr>
              <a:r>
                <a:rPr lang="en-US" sz="2800" dirty="0">
                  <a:solidFill>
                    <a:srgbClr val="000000"/>
                  </a:solidFill>
                  <a:latin typeface="Arial Black" panose="020B0A04020102020204" pitchFamily="34" charset="0"/>
                </a:rPr>
                <a:t>SINCE 1980 </a:t>
              </a:r>
            </a:p>
          </p:txBody>
        </p:sp>
        <p:sp>
          <p:nvSpPr>
            <p:cNvPr id="15" name="TextBox 15"/>
            <p:cNvSpPr txBox="1"/>
            <p:nvPr/>
          </p:nvSpPr>
          <p:spPr>
            <a:xfrm>
              <a:off x="1698194" y="980095"/>
              <a:ext cx="8033415" cy="512868"/>
            </a:xfrm>
            <a:prstGeom prst="rect">
              <a:avLst/>
            </a:prstGeom>
          </p:spPr>
          <p:txBody>
            <a:bodyPr lIns="0" tIns="0" rIns="0" bIns="0" rtlCol="0" anchor="t">
              <a:spAutoFit/>
            </a:bodyPr>
            <a:lstStyle/>
            <a:p>
              <a:pPr>
                <a:lnSpc>
                  <a:spcPts val="3080"/>
                </a:lnSpc>
              </a:pPr>
              <a:endParaRPr/>
            </a:p>
          </p:txBody>
        </p:sp>
      </p:grpSp>
      <p:sp>
        <p:nvSpPr>
          <p:cNvPr id="16" name="Freeform 16"/>
          <p:cNvSpPr/>
          <p:nvPr/>
        </p:nvSpPr>
        <p:spPr>
          <a:xfrm>
            <a:off x="2758004" y="5952998"/>
            <a:ext cx="579395" cy="362122"/>
          </a:xfrm>
          <a:custGeom>
            <a:avLst/>
            <a:gdLst/>
            <a:ahLst/>
            <a:cxnLst/>
            <a:rect l="l" t="t" r="r" b="b"/>
            <a:pathLst>
              <a:path w="579395" h="362122">
                <a:moveTo>
                  <a:pt x="0" y="0"/>
                </a:moveTo>
                <a:lnTo>
                  <a:pt x="579395" y="0"/>
                </a:lnTo>
                <a:lnTo>
                  <a:pt x="579395" y="362122"/>
                </a:lnTo>
                <a:lnTo>
                  <a:pt x="0" y="362122"/>
                </a:lnTo>
                <a:lnTo>
                  <a:pt x="0" y="0"/>
                </a:lnTo>
                <a:close/>
              </a:path>
            </a:pathLst>
          </a:custGeom>
          <a:blipFill>
            <a:blip r:embed="rId9"/>
            <a:stretch>
              <a:fillRect/>
            </a:stretch>
          </a:blipFill>
        </p:spPr>
        <p:txBody>
          <a:bodyPr/>
          <a:lstStyle/>
          <a:p>
            <a:endParaRPr lang="en-US"/>
          </a:p>
        </p:txBody>
      </p:sp>
      <p:sp>
        <p:nvSpPr>
          <p:cNvPr id="17" name="TextBox 17"/>
          <p:cNvSpPr txBox="1"/>
          <p:nvPr/>
        </p:nvSpPr>
        <p:spPr>
          <a:xfrm>
            <a:off x="7473300" y="270727"/>
            <a:ext cx="9168362" cy="3438942"/>
          </a:xfrm>
          <a:prstGeom prst="rect">
            <a:avLst/>
          </a:prstGeom>
        </p:spPr>
        <p:txBody>
          <a:bodyPr lIns="0" tIns="0" rIns="0" bIns="0" rtlCol="0" anchor="t">
            <a:spAutoFit/>
          </a:bodyPr>
          <a:lstStyle/>
          <a:p>
            <a:pPr algn="ctr">
              <a:lnSpc>
                <a:spcPts val="13774"/>
              </a:lnSpc>
            </a:pPr>
            <a:r>
              <a:rPr lang="en-US" sz="9981" spc="79" dirty="0">
                <a:solidFill>
                  <a:srgbClr val="1F4A90"/>
                </a:solidFill>
                <a:latin typeface="Arial Black" panose="020B0A04020102020204" pitchFamily="34" charset="0"/>
              </a:rPr>
              <a:t>ABOUT US</a:t>
            </a:r>
          </a:p>
          <a:p>
            <a:pPr algn="ctr">
              <a:lnSpc>
                <a:spcPts val="13774"/>
              </a:lnSpc>
            </a:pPr>
            <a:endParaRPr lang="en-US" sz="9981" spc="79" dirty="0">
              <a:solidFill>
                <a:srgbClr val="1F4A90"/>
              </a:solidFill>
              <a:latin typeface="Archivo Black"/>
            </a:endParaRPr>
          </a:p>
        </p:txBody>
      </p:sp>
      <p:grpSp>
        <p:nvGrpSpPr>
          <p:cNvPr id="18" name="Group 18"/>
          <p:cNvGrpSpPr/>
          <p:nvPr/>
        </p:nvGrpSpPr>
        <p:grpSpPr>
          <a:xfrm>
            <a:off x="332905" y="8555744"/>
            <a:ext cx="6850698" cy="1405112"/>
            <a:chOff x="0" y="0"/>
            <a:chExt cx="9134264" cy="1873483"/>
          </a:xfrm>
        </p:grpSpPr>
        <p:sp>
          <p:nvSpPr>
            <p:cNvPr id="19" name="Freeform 19"/>
            <p:cNvSpPr/>
            <p:nvPr/>
          </p:nvSpPr>
          <p:spPr>
            <a:xfrm>
              <a:off x="169780" y="0"/>
              <a:ext cx="922316" cy="1261875"/>
            </a:xfrm>
            <a:custGeom>
              <a:avLst/>
              <a:gdLst/>
              <a:ahLst/>
              <a:cxnLst/>
              <a:rect l="l" t="t" r="r" b="b"/>
              <a:pathLst>
                <a:path w="922316" h="1261875">
                  <a:moveTo>
                    <a:pt x="0" y="0"/>
                  </a:moveTo>
                  <a:lnTo>
                    <a:pt x="922316" y="0"/>
                  </a:lnTo>
                  <a:lnTo>
                    <a:pt x="922316" y="1261875"/>
                  </a:lnTo>
                  <a:lnTo>
                    <a:pt x="0" y="12618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flipH="1">
              <a:off x="0" y="1680975"/>
              <a:ext cx="8144567" cy="192508"/>
            </a:xfrm>
            <a:custGeom>
              <a:avLst/>
              <a:gdLst/>
              <a:ahLst/>
              <a:cxnLst/>
              <a:rect l="l" t="t" r="r" b="b"/>
              <a:pathLst>
                <a:path w="8144567" h="192508">
                  <a:moveTo>
                    <a:pt x="8144567" y="0"/>
                  </a:moveTo>
                  <a:lnTo>
                    <a:pt x="0" y="0"/>
                  </a:lnTo>
                  <a:lnTo>
                    <a:pt x="0" y="192508"/>
                  </a:lnTo>
                  <a:lnTo>
                    <a:pt x="8144567" y="192508"/>
                  </a:lnTo>
                  <a:lnTo>
                    <a:pt x="814456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1"/>
            <p:cNvSpPr txBox="1"/>
            <p:nvPr/>
          </p:nvSpPr>
          <p:spPr>
            <a:xfrm>
              <a:off x="1698194" y="-38100"/>
              <a:ext cx="7436070" cy="1155700"/>
            </a:xfrm>
            <a:prstGeom prst="rect">
              <a:avLst/>
            </a:prstGeom>
          </p:spPr>
          <p:txBody>
            <a:bodyPr lIns="0" tIns="0" rIns="0" bIns="0" rtlCol="0" anchor="t">
              <a:spAutoFit/>
            </a:bodyPr>
            <a:lstStyle/>
            <a:p>
              <a:pPr marL="0" lvl="0" indent="0">
                <a:lnSpc>
                  <a:spcPts val="3360"/>
                </a:lnSpc>
              </a:pPr>
              <a:r>
                <a:rPr lang="en-US" sz="2800" dirty="0">
                  <a:solidFill>
                    <a:srgbClr val="000000"/>
                  </a:solidFill>
                  <a:latin typeface="Arial Black" panose="020B0A04020102020204" pitchFamily="34" charset="0"/>
                </a:rPr>
                <a:t>FDA, GMP/ISO 13485, ISO 9001 CERTIFIED</a:t>
              </a:r>
            </a:p>
          </p:txBody>
        </p:sp>
        <p:sp>
          <p:nvSpPr>
            <p:cNvPr id="22" name="TextBox 22"/>
            <p:cNvSpPr txBox="1"/>
            <p:nvPr/>
          </p:nvSpPr>
          <p:spPr>
            <a:xfrm>
              <a:off x="1698194" y="1194982"/>
              <a:ext cx="7436070" cy="512868"/>
            </a:xfrm>
            <a:prstGeom prst="rect">
              <a:avLst/>
            </a:prstGeom>
          </p:spPr>
          <p:txBody>
            <a:bodyPr lIns="0" tIns="0" rIns="0" bIns="0" rtlCol="0" anchor="t">
              <a:spAutoFit/>
            </a:bodyPr>
            <a:lstStyle/>
            <a:p>
              <a:pPr>
                <a:lnSpc>
                  <a:spcPts val="3080"/>
                </a:lnSpc>
              </a:pPr>
              <a:endParaRPr/>
            </a:p>
          </p:txBody>
        </p:sp>
      </p:grpSp>
      <p:grpSp>
        <p:nvGrpSpPr>
          <p:cNvPr id="23" name="Group 23"/>
          <p:cNvGrpSpPr/>
          <p:nvPr/>
        </p:nvGrpSpPr>
        <p:grpSpPr>
          <a:xfrm>
            <a:off x="9709986" y="5122069"/>
            <a:ext cx="6931676" cy="2346059"/>
            <a:chOff x="0" y="-28575"/>
            <a:chExt cx="9242234" cy="3128079"/>
          </a:xfrm>
        </p:grpSpPr>
        <p:sp>
          <p:nvSpPr>
            <p:cNvPr id="24" name="Freeform 24"/>
            <p:cNvSpPr/>
            <p:nvPr/>
          </p:nvSpPr>
          <p:spPr>
            <a:xfrm flipH="1">
              <a:off x="107970" y="2906996"/>
              <a:ext cx="8144567" cy="192508"/>
            </a:xfrm>
            <a:custGeom>
              <a:avLst/>
              <a:gdLst/>
              <a:ahLst/>
              <a:cxnLst/>
              <a:rect l="l" t="t" r="r" b="b"/>
              <a:pathLst>
                <a:path w="8144567" h="192508">
                  <a:moveTo>
                    <a:pt x="8144567" y="0"/>
                  </a:moveTo>
                  <a:lnTo>
                    <a:pt x="0" y="0"/>
                  </a:lnTo>
                  <a:lnTo>
                    <a:pt x="0" y="192508"/>
                  </a:lnTo>
                  <a:lnTo>
                    <a:pt x="8144567" y="192508"/>
                  </a:lnTo>
                  <a:lnTo>
                    <a:pt x="814456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25"/>
            <p:cNvSpPr/>
            <p:nvPr/>
          </p:nvSpPr>
          <p:spPr>
            <a:xfrm>
              <a:off x="0" y="244074"/>
              <a:ext cx="1563350" cy="1620052"/>
            </a:xfrm>
            <a:custGeom>
              <a:avLst/>
              <a:gdLst/>
              <a:ahLst/>
              <a:cxnLst/>
              <a:rect l="l" t="t" r="r" b="b"/>
              <a:pathLst>
                <a:path w="1563350" h="1620052">
                  <a:moveTo>
                    <a:pt x="0" y="0"/>
                  </a:moveTo>
                  <a:lnTo>
                    <a:pt x="1563350" y="0"/>
                  </a:lnTo>
                  <a:lnTo>
                    <a:pt x="1563350" y="1620052"/>
                  </a:lnTo>
                  <a:lnTo>
                    <a:pt x="0" y="16200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TextBox 26"/>
            <p:cNvSpPr txBox="1"/>
            <p:nvPr/>
          </p:nvSpPr>
          <p:spPr>
            <a:xfrm>
              <a:off x="1806164" y="-28575"/>
              <a:ext cx="7436070" cy="2959529"/>
            </a:xfrm>
            <a:prstGeom prst="rect">
              <a:avLst/>
            </a:prstGeom>
          </p:spPr>
          <p:txBody>
            <a:bodyPr lIns="0" tIns="0" rIns="0" bIns="0" rtlCol="0" anchor="t">
              <a:spAutoFit/>
            </a:bodyPr>
            <a:lstStyle/>
            <a:p>
              <a:pPr>
                <a:lnSpc>
                  <a:spcPts val="2879"/>
                </a:lnSpc>
              </a:pPr>
              <a:r>
                <a:rPr lang="en-US" sz="2400" dirty="0">
                  <a:solidFill>
                    <a:srgbClr val="000000"/>
                  </a:solidFill>
                  <a:latin typeface="Arial Black" panose="020B0A04020102020204" pitchFamily="34" charset="0"/>
                </a:rPr>
                <a:t>OFFERS SURFACE COATING TECHNOLOGIES, SHIPPED TO A GLOBAL CUSTOMER BASE, R&amp;D AND CONTRACT COATING SERVICES.</a:t>
              </a:r>
            </a:p>
            <a:p>
              <a:pPr marL="0" lvl="0" indent="0">
                <a:lnSpc>
                  <a:spcPts val="2879"/>
                </a:lnSpc>
              </a:pPr>
              <a:endParaRPr lang="en-US" sz="2400" dirty="0">
                <a:solidFill>
                  <a:srgbClr val="000000"/>
                </a:solidFill>
                <a:latin typeface="Telegraf Bold"/>
              </a:endParaRPr>
            </a:p>
          </p:txBody>
        </p:sp>
        <p:sp>
          <p:nvSpPr>
            <p:cNvPr id="27" name="TextBox 27"/>
            <p:cNvSpPr txBox="1"/>
            <p:nvPr/>
          </p:nvSpPr>
          <p:spPr>
            <a:xfrm>
              <a:off x="1806164" y="2490382"/>
              <a:ext cx="7436070" cy="512868"/>
            </a:xfrm>
            <a:prstGeom prst="rect">
              <a:avLst/>
            </a:prstGeom>
          </p:spPr>
          <p:txBody>
            <a:bodyPr lIns="0" tIns="0" rIns="0" bIns="0" rtlCol="0" anchor="t">
              <a:spAutoFit/>
            </a:bodyPr>
            <a:lstStyle/>
            <a:p>
              <a:pPr>
                <a:lnSpc>
                  <a:spcPts val="3080"/>
                </a:lnSpc>
              </a:pPr>
              <a:endParaRPr/>
            </a:p>
          </p:txBody>
        </p:sp>
      </p:grpSp>
      <p:grpSp>
        <p:nvGrpSpPr>
          <p:cNvPr id="28" name="Group 28"/>
          <p:cNvGrpSpPr/>
          <p:nvPr/>
        </p:nvGrpSpPr>
        <p:grpSpPr>
          <a:xfrm>
            <a:off x="9924358" y="7462367"/>
            <a:ext cx="7575995" cy="2997769"/>
            <a:chOff x="0" y="-28575"/>
            <a:chExt cx="10101326" cy="3997025"/>
          </a:xfrm>
        </p:grpSpPr>
        <p:sp>
          <p:nvSpPr>
            <p:cNvPr id="29" name="Freeform 29"/>
            <p:cNvSpPr/>
            <p:nvPr/>
          </p:nvSpPr>
          <p:spPr>
            <a:xfrm>
              <a:off x="0" y="625753"/>
              <a:ext cx="1261875" cy="1172397"/>
            </a:xfrm>
            <a:custGeom>
              <a:avLst/>
              <a:gdLst/>
              <a:ahLst/>
              <a:cxnLst/>
              <a:rect l="l" t="t" r="r" b="b"/>
              <a:pathLst>
                <a:path w="1261875" h="1172397">
                  <a:moveTo>
                    <a:pt x="0" y="0"/>
                  </a:moveTo>
                  <a:lnTo>
                    <a:pt x="1261875" y="0"/>
                  </a:lnTo>
                  <a:lnTo>
                    <a:pt x="1261875" y="1172397"/>
                  </a:lnTo>
                  <a:lnTo>
                    <a:pt x="0" y="117239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0" name="TextBox 30"/>
            <p:cNvSpPr txBox="1"/>
            <p:nvPr/>
          </p:nvSpPr>
          <p:spPr>
            <a:xfrm>
              <a:off x="1528415" y="-28575"/>
              <a:ext cx="8572911" cy="3951253"/>
            </a:xfrm>
            <a:prstGeom prst="rect">
              <a:avLst/>
            </a:prstGeom>
          </p:spPr>
          <p:txBody>
            <a:bodyPr lIns="0" tIns="0" rIns="0" bIns="0" rtlCol="0" anchor="t">
              <a:spAutoFit/>
            </a:bodyPr>
            <a:lstStyle/>
            <a:p>
              <a:pPr>
                <a:lnSpc>
                  <a:spcPts val="2879"/>
                </a:lnSpc>
              </a:pPr>
              <a:endParaRPr dirty="0"/>
            </a:p>
            <a:p>
              <a:pPr>
                <a:lnSpc>
                  <a:spcPts val="2879"/>
                </a:lnSpc>
              </a:pPr>
              <a:r>
                <a:rPr lang="en-US" sz="2400" dirty="0">
                  <a:solidFill>
                    <a:srgbClr val="000000"/>
                  </a:solidFill>
                  <a:latin typeface="Arial Black" panose="020B0A04020102020204" pitchFamily="34" charset="0"/>
                </a:rPr>
                <a:t>OUR LEADING-EDGE HYDROPHILIC COATINGS FOR MEDICAL DEVICE AND INDUSTRIAL PRODUCT APPLICATIONS ASSIST OUR CLIENTS TO DIFFERENTIATE FROM THEIR COMPETITION.</a:t>
              </a:r>
            </a:p>
            <a:p>
              <a:pPr marL="0" lvl="0" indent="0">
                <a:lnSpc>
                  <a:spcPts val="2879"/>
                </a:lnSpc>
              </a:pPr>
              <a:endParaRPr lang="en-US" sz="2400" dirty="0">
                <a:solidFill>
                  <a:srgbClr val="000000"/>
                </a:solidFill>
                <a:latin typeface="Telegraf Bold"/>
              </a:endParaRPr>
            </a:p>
          </p:txBody>
        </p:sp>
        <p:sp>
          <p:nvSpPr>
            <p:cNvPr id="31" name="TextBox 31"/>
            <p:cNvSpPr txBox="1"/>
            <p:nvPr/>
          </p:nvSpPr>
          <p:spPr>
            <a:xfrm>
              <a:off x="1528414" y="3455582"/>
              <a:ext cx="8572910" cy="512868"/>
            </a:xfrm>
            <a:prstGeom prst="rect">
              <a:avLst/>
            </a:prstGeom>
          </p:spPr>
          <p:txBody>
            <a:bodyPr lIns="0" tIns="0" rIns="0" bIns="0" rtlCol="0" anchor="t">
              <a:spAutoFit/>
            </a:bodyPr>
            <a:lstStyle/>
            <a:p>
              <a:pPr>
                <a:lnSpc>
                  <a:spcPts val="3080"/>
                </a:lnSpc>
              </a:pPr>
              <a:endParaRPr/>
            </a:p>
          </p:txBody>
        </p:sp>
      </p:grpSp>
      <p:sp>
        <p:nvSpPr>
          <p:cNvPr id="32" name="Freeform 32"/>
          <p:cNvSpPr/>
          <p:nvPr/>
        </p:nvSpPr>
        <p:spPr>
          <a:xfrm>
            <a:off x="0" y="0"/>
            <a:ext cx="3145768" cy="1174420"/>
          </a:xfrm>
          <a:custGeom>
            <a:avLst/>
            <a:gdLst/>
            <a:ahLst/>
            <a:cxnLst/>
            <a:rect l="l" t="t" r="r" b="b"/>
            <a:pathLst>
              <a:path w="3145768" h="1174420">
                <a:moveTo>
                  <a:pt x="0" y="0"/>
                </a:moveTo>
                <a:lnTo>
                  <a:pt x="3145768" y="0"/>
                </a:lnTo>
                <a:lnTo>
                  <a:pt x="3145768" y="1174420"/>
                </a:lnTo>
                <a:lnTo>
                  <a:pt x="0" y="1174420"/>
                </a:lnTo>
                <a:lnTo>
                  <a:pt x="0" y="0"/>
                </a:lnTo>
                <a:close/>
              </a:path>
            </a:pathLst>
          </a:custGeom>
          <a:blipFill>
            <a:blip r:embed="rId16"/>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838200" y="-114300"/>
            <a:ext cx="21113369" cy="10962711"/>
          </a:xfrm>
          <a:custGeom>
            <a:avLst/>
            <a:gdLst/>
            <a:ahLst/>
            <a:cxnLst/>
            <a:rect l="l" t="t" r="r" b="b"/>
            <a:pathLst>
              <a:path w="21113369" h="10962711">
                <a:moveTo>
                  <a:pt x="0" y="0"/>
                </a:moveTo>
                <a:lnTo>
                  <a:pt x="21113369" y="0"/>
                </a:lnTo>
                <a:lnTo>
                  <a:pt x="21113369" y="10962711"/>
                </a:lnTo>
                <a:lnTo>
                  <a:pt x="0" y="10962711"/>
                </a:lnTo>
                <a:lnTo>
                  <a:pt x="0" y="0"/>
                </a:lnTo>
                <a:close/>
              </a:path>
            </a:pathLst>
          </a:custGeom>
          <a:blipFill>
            <a:blip r:embed="rId2">
              <a:alphaModFix amt="63000"/>
            </a:blip>
            <a:stretch>
              <a:fillRect/>
            </a:stretch>
          </a:blipFill>
        </p:spPr>
        <p:txBody>
          <a:bodyPr/>
          <a:lstStyle/>
          <a:p>
            <a:endParaRPr lang="en-US"/>
          </a:p>
        </p:txBody>
      </p:sp>
      <p:sp>
        <p:nvSpPr>
          <p:cNvPr id="34" name="TextBox 34"/>
          <p:cNvSpPr txBox="1"/>
          <p:nvPr/>
        </p:nvSpPr>
        <p:spPr>
          <a:xfrm>
            <a:off x="3570726" y="1293270"/>
            <a:ext cx="10906040" cy="815441"/>
          </a:xfrm>
          <a:prstGeom prst="rect">
            <a:avLst/>
          </a:prstGeom>
        </p:spPr>
        <p:txBody>
          <a:bodyPr lIns="0" tIns="0" rIns="0" bIns="0" rtlCol="0" anchor="t">
            <a:spAutoFit/>
          </a:bodyPr>
          <a:lstStyle/>
          <a:p>
            <a:pPr marL="0" lvl="0" indent="0" algn="ctr">
              <a:lnSpc>
                <a:spcPts val="6548"/>
              </a:lnSpc>
              <a:spcBef>
                <a:spcPct val="0"/>
              </a:spcBef>
            </a:pPr>
            <a:r>
              <a:rPr lang="en-US" sz="4745" spc="37" dirty="0">
                <a:solidFill>
                  <a:srgbClr val="1F4A90"/>
                </a:solidFill>
                <a:latin typeface="Arial Black" panose="020B0A04020102020204" pitchFamily="34" charset="0"/>
              </a:rPr>
              <a:t>Company History</a:t>
            </a:r>
          </a:p>
        </p:txBody>
      </p:sp>
      <p:sp>
        <p:nvSpPr>
          <p:cNvPr id="39" name="TextBox 39"/>
          <p:cNvSpPr txBox="1"/>
          <p:nvPr/>
        </p:nvSpPr>
        <p:spPr>
          <a:xfrm>
            <a:off x="6741973" y="2380028"/>
            <a:ext cx="4804053" cy="802592"/>
          </a:xfrm>
          <a:prstGeom prst="rect">
            <a:avLst/>
          </a:prstGeom>
        </p:spPr>
        <p:txBody>
          <a:bodyPr lIns="0" tIns="0" rIns="0" bIns="0" rtlCol="0" anchor="t">
            <a:spAutoFit/>
          </a:bodyPr>
          <a:lstStyle/>
          <a:p>
            <a:pPr algn="ctr">
              <a:lnSpc>
                <a:spcPts val="3249"/>
              </a:lnSpc>
              <a:spcBef>
                <a:spcPct val="0"/>
              </a:spcBef>
            </a:pPr>
            <a:r>
              <a:rPr lang="en-US" sz="2499" b="1" dirty="0">
                <a:solidFill>
                  <a:srgbClr val="4E6EB9"/>
                </a:solidFill>
                <a:latin typeface="Arial Black" panose="020B0A04020102020204" pitchFamily="34" charset="0"/>
              </a:rPr>
              <a:t>PIONEER &amp; INDUSTRY LEADER</a:t>
            </a:r>
          </a:p>
        </p:txBody>
      </p:sp>
      <p:sp>
        <p:nvSpPr>
          <p:cNvPr id="40" name="Freeform 40"/>
          <p:cNvSpPr/>
          <p:nvPr/>
        </p:nvSpPr>
        <p:spPr>
          <a:xfrm>
            <a:off x="0" y="0"/>
            <a:ext cx="3145768" cy="1174420"/>
          </a:xfrm>
          <a:custGeom>
            <a:avLst/>
            <a:gdLst/>
            <a:ahLst/>
            <a:cxnLst/>
            <a:rect l="l" t="t" r="r" b="b"/>
            <a:pathLst>
              <a:path w="3145768" h="1174420">
                <a:moveTo>
                  <a:pt x="0" y="0"/>
                </a:moveTo>
                <a:lnTo>
                  <a:pt x="3145768" y="0"/>
                </a:lnTo>
                <a:lnTo>
                  <a:pt x="3145768" y="1174420"/>
                </a:lnTo>
                <a:lnTo>
                  <a:pt x="0" y="1174420"/>
                </a:lnTo>
                <a:lnTo>
                  <a:pt x="0" y="0"/>
                </a:lnTo>
                <a:close/>
              </a:path>
            </a:pathLst>
          </a:custGeom>
          <a:blipFill>
            <a:blip r:embed="rId3"/>
            <a:stretch>
              <a:fillRect/>
            </a:stretch>
          </a:blipFill>
        </p:spPr>
        <p:txBody>
          <a:bodyPr/>
          <a:lstStyle/>
          <a:p>
            <a:endParaRPr lang="en-US"/>
          </a:p>
        </p:txBody>
      </p:sp>
      <p:pic>
        <p:nvPicPr>
          <p:cNvPr id="42" name="Picture 41" descr="A graph with numbers and a line&#10;&#10;Description automatically generated">
            <a:extLst>
              <a:ext uri="{FF2B5EF4-FFF2-40B4-BE49-F238E27FC236}">
                <a16:creationId xmlns:a16="http://schemas.microsoft.com/office/drawing/2014/main" id="{6EF5FF83-3057-D3A0-8006-1239C03178D2}"/>
              </a:ext>
            </a:extLst>
          </p:cNvPr>
          <p:cNvPicPr>
            <a:picLocks noChangeAspect="1"/>
          </p:cNvPicPr>
          <p:nvPr/>
        </p:nvPicPr>
        <p:blipFill rotWithShape="1">
          <a:blip r:embed="rId4">
            <a:extLst>
              <a:ext uri="{28A0092B-C50C-407E-A947-70E740481C1C}">
                <a14:useLocalDpi xmlns:a14="http://schemas.microsoft.com/office/drawing/2010/main" val="0"/>
              </a:ext>
            </a:extLst>
          </a:blip>
          <a:srcRect t="1760" r="15695" b="1764"/>
          <a:stretch/>
        </p:blipFill>
        <p:spPr>
          <a:xfrm>
            <a:off x="9023746" y="3771900"/>
            <a:ext cx="9111853" cy="4114340"/>
          </a:xfrm>
          <a:prstGeom prst="rect">
            <a:avLst/>
          </a:prstGeom>
        </p:spPr>
      </p:pic>
      <p:pic>
        <p:nvPicPr>
          <p:cNvPr id="44" name="Picture 43" descr="A graph showing the growth of a company&#10;&#10;Description automatically generated">
            <a:extLst>
              <a:ext uri="{FF2B5EF4-FFF2-40B4-BE49-F238E27FC236}">
                <a16:creationId xmlns:a16="http://schemas.microsoft.com/office/drawing/2014/main" id="{F328955C-4615-D5E7-02F7-AFDEF17F8753}"/>
              </a:ext>
            </a:extLst>
          </p:cNvPr>
          <p:cNvPicPr>
            <a:picLocks noChangeAspect="1"/>
          </p:cNvPicPr>
          <p:nvPr/>
        </p:nvPicPr>
        <p:blipFill rotWithShape="1">
          <a:blip r:embed="rId5">
            <a:extLst>
              <a:ext uri="{28A0092B-C50C-407E-A947-70E740481C1C}">
                <a14:useLocalDpi xmlns:a14="http://schemas.microsoft.com/office/drawing/2010/main" val="0"/>
              </a:ext>
            </a:extLst>
          </a:blip>
          <a:srcRect l="14414" t="3237"/>
          <a:stretch/>
        </p:blipFill>
        <p:spPr>
          <a:xfrm>
            <a:off x="1" y="3771899"/>
            <a:ext cx="9285034" cy="41130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4"/>
          <p:cNvGrpSpPr/>
          <p:nvPr/>
        </p:nvGrpSpPr>
        <p:grpSpPr>
          <a:xfrm>
            <a:off x="2021127" y="5135981"/>
            <a:ext cx="15997915" cy="2246430"/>
            <a:chOff x="0" y="-19050"/>
            <a:chExt cx="2624837" cy="552828"/>
          </a:xfrm>
        </p:grpSpPr>
        <p:sp>
          <p:nvSpPr>
            <p:cNvPr id="15" name="Freeform 15"/>
            <p:cNvSpPr/>
            <p:nvPr/>
          </p:nvSpPr>
          <p:spPr>
            <a:xfrm>
              <a:off x="29542" y="0"/>
              <a:ext cx="2595295" cy="533778"/>
            </a:xfrm>
            <a:custGeom>
              <a:avLst/>
              <a:gdLst/>
              <a:ahLst/>
              <a:cxnLst/>
              <a:rect l="l" t="t" r="r" b="b"/>
              <a:pathLst>
                <a:path w="2595295" h="533778">
                  <a:moveTo>
                    <a:pt x="11200" y="0"/>
                  </a:moveTo>
                  <a:lnTo>
                    <a:pt x="2584095" y="0"/>
                  </a:lnTo>
                  <a:cubicBezTo>
                    <a:pt x="2590280" y="0"/>
                    <a:pt x="2595295" y="5015"/>
                    <a:pt x="2595295" y="11200"/>
                  </a:cubicBezTo>
                  <a:lnTo>
                    <a:pt x="2595295" y="522577"/>
                  </a:lnTo>
                  <a:cubicBezTo>
                    <a:pt x="2595295" y="528763"/>
                    <a:pt x="2590280" y="533778"/>
                    <a:pt x="2584095" y="533778"/>
                  </a:cubicBezTo>
                  <a:lnTo>
                    <a:pt x="11200" y="533778"/>
                  </a:lnTo>
                  <a:cubicBezTo>
                    <a:pt x="5015" y="533778"/>
                    <a:pt x="0" y="528763"/>
                    <a:pt x="0" y="522577"/>
                  </a:cubicBezTo>
                  <a:lnTo>
                    <a:pt x="0" y="11200"/>
                  </a:lnTo>
                  <a:cubicBezTo>
                    <a:pt x="0" y="5015"/>
                    <a:pt x="5015" y="0"/>
                    <a:pt x="11200" y="0"/>
                  </a:cubicBezTo>
                  <a:close/>
                </a:path>
              </a:pathLst>
            </a:custGeom>
            <a:solidFill>
              <a:schemeClr val="tx2">
                <a:lumMod val="40000"/>
                <a:lumOff val="60000"/>
              </a:schemeClr>
            </a:solidFill>
          </p:spPr>
          <p:txBody>
            <a:bodyPr/>
            <a:lstStyle/>
            <a:p>
              <a:pPr algn="ctr"/>
              <a:r>
                <a:rPr lang="en-US" dirty="0">
                  <a:latin typeface="+mj-lt"/>
                </a:rPr>
                <a:t>              </a:t>
              </a:r>
              <a:r>
                <a:rPr lang="en-US" sz="2800" b="1" dirty="0">
                  <a:latin typeface="+mj-lt"/>
                </a:rPr>
                <a:t> R&amp;D Strategy</a:t>
              </a:r>
            </a:p>
            <a:p>
              <a:pPr algn="ctr"/>
              <a:r>
                <a:rPr lang="en-US" sz="2400" dirty="0" err="1"/>
                <a:t>Hydromer's</a:t>
              </a:r>
              <a:r>
                <a:rPr lang="en-US" sz="2400" dirty="0"/>
                <a:t> innovative R&amp;D strategy centers on augmenting its team with skilled chemists, fostering the creation of advanced coatings tailored for diverse applications across different markets. By leveraging this expertise, we aim to penetrate new markets, revolutionizing industries with cutting-edge solutions that optimize performance and durability.</a:t>
              </a:r>
            </a:p>
            <a:p>
              <a:pPr algn="ctr"/>
              <a:endParaRPr lang="en-US" sz="2800" b="1" dirty="0"/>
            </a:p>
          </p:txBody>
        </p:sp>
        <p:sp>
          <p:nvSpPr>
            <p:cNvPr id="16" name="TextBox 16"/>
            <p:cNvSpPr txBox="1"/>
            <p:nvPr/>
          </p:nvSpPr>
          <p:spPr>
            <a:xfrm>
              <a:off x="0" y="-19050"/>
              <a:ext cx="2595295" cy="552828"/>
            </a:xfrm>
            <a:prstGeom prst="rect">
              <a:avLst/>
            </a:prstGeom>
          </p:spPr>
          <p:txBody>
            <a:bodyPr lIns="50800" tIns="50800" rIns="50800" bIns="50800" rtlCol="0" anchor="ctr"/>
            <a:lstStyle/>
            <a:p>
              <a:pPr algn="ctr">
                <a:lnSpc>
                  <a:spcPts val="2859"/>
                </a:lnSpc>
              </a:pPr>
              <a:endParaRPr/>
            </a:p>
          </p:txBody>
        </p:sp>
      </p:grpSp>
      <p:grpSp>
        <p:nvGrpSpPr>
          <p:cNvPr id="2" name="Group 2"/>
          <p:cNvGrpSpPr/>
          <p:nvPr/>
        </p:nvGrpSpPr>
        <p:grpSpPr>
          <a:xfrm>
            <a:off x="2006840" y="2849456"/>
            <a:ext cx="15978732" cy="2247820"/>
            <a:chOff x="0" y="-19050"/>
            <a:chExt cx="5454108" cy="609629"/>
          </a:xfrm>
        </p:grpSpPr>
        <p:sp>
          <p:nvSpPr>
            <p:cNvPr id="3" name="Freeform 3"/>
            <p:cNvSpPr/>
            <p:nvPr/>
          </p:nvSpPr>
          <p:spPr>
            <a:xfrm>
              <a:off x="102491" y="56801"/>
              <a:ext cx="5351617" cy="533778"/>
            </a:xfrm>
            <a:custGeom>
              <a:avLst/>
              <a:gdLst/>
              <a:ahLst/>
              <a:cxnLst/>
              <a:rect l="l" t="t" r="r" b="b"/>
              <a:pathLst>
                <a:path w="2595295" h="533778">
                  <a:moveTo>
                    <a:pt x="11200" y="0"/>
                  </a:moveTo>
                  <a:lnTo>
                    <a:pt x="2584095" y="0"/>
                  </a:lnTo>
                  <a:cubicBezTo>
                    <a:pt x="2590280" y="0"/>
                    <a:pt x="2595295" y="5015"/>
                    <a:pt x="2595295" y="11200"/>
                  </a:cubicBezTo>
                  <a:lnTo>
                    <a:pt x="2595295" y="522577"/>
                  </a:lnTo>
                  <a:cubicBezTo>
                    <a:pt x="2595295" y="528763"/>
                    <a:pt x="2590280" y="533778"/>
                    <a:pt x="2584095" y="533778"/>
                  </a:cubicBezTo>
                  <a:lnTo>
                    <a:pt x="11200" y="533778"/>
                  </a:lnTo>
                  <a:cubicBezTo>
                    <a:pt x="5015" y="533778"/>
                    <a:pt x="0" y="528763"/>
                    <a:pt x="0" y="522577"/>
                  </a:cubicBezTo>
                  <a:lnTo>
                    <a:pt x="0" y="11200"/>
                  </a:lnTo>
                  <a:cubicBezTo>
                    <a:pt x="0" y="5015"/>
                    <a:pt x="5015" y="0"/>
                    <a:pt x="11200" y="0"/>
                  </a:cubicBezTo>
                  <a:close/>
                </a:path>
              </a:pathLst>
            </a:custGeom>
            <a:solidFill>
              <a:schemeClr val="tx2">
                <a:lumMod val="40000"/>
                <a:lumOff val="60000"/>
              </a:schemeClr>
            </a:solidFill>
          </p:spPr>
          <p:txBody>
            <a:bodyPr/>
            <a:lstStyle/>
            <a:p>
              <a:pPr algn="ctr"/>
              <a:r>
                <a:rPr lang="en-US" sz="2200" dirty="0"/>
                <a:t>             </a:t>
              </a:r>
              <a:r>
                <a:rPr lang="en-US" sz="2800" b="1" dirty="0">
                  <a:latin typeface="+mj-lt"/>
                </a:rPr>
                <a:t>New Leadership Team and Board of Directors</a:t>
              </a:r>
            </a:p>
            <a:p>
              <a:pPr algn="ctr"/>
              <a:r>
                <a:rPr lang="en-US" sz="2400" dirty="0"/>
                <a:t>          Hydromer welcomes a dynamic new leadership team and board members, poised to drive innovation and growth. With diverse expertise spanning technology, business development, and corporate governance, they are committed to steering Hydromer towards new heights of success in the realm of advanced coatings and biomaterials.</a:t>
              </a:r>
            </a:p>
          </p:txBody>
        </p:sp>
        <p:sp>
          <p:nvSpPr>
            <p:cNvPr id="4" name="TextBox 4"/>
            <p:cNvSpPr txBox="1"/>
            <p:nvPr/>
          </p:nvSpPr>
          <p:spPr>
            <a:xfrm>
              <a:off x="0" y="-19050"/>
              <a:ext cx="2595295" cy="552828"/>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49705" y="3025808"/>
            <a:ext cx="2306673" cy="2110173"/>
            <a:chOff x="0" y="-21777"/>
            <a:chExt cx="812800" cy="720277"/>
          </a:xfrm>
        </p:grpSpPr>
        <p:sp>
          <p:nvSpPr>
            <p:cNvPr id="6" name="Freeform 6"/>
            <p:cNvSpPr/>
            <p:nvPr/>
          </p:nvSpPr>
          <p:spPr>
            <a:xfrm>
              <a:off x="0" y="-21777"/>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a:ln w="161925" cap="sq">
              <a:solidFill>
                <a:srgbClr val="1F4A90"/>
              </a:solidFill>
              <a:prstDash val="solid"/>
              <a:miter/>
            </a:ln>
          </p:spPr>
          <p:txBody>
            <a:bodyPr/>
            <a:lstStyle/>
            <a:p>
              <a:endParaRPr lang="en-US" dirty="0"/>
            </a:p>
          </p:txBody>
        </p:sp>
        <p:sp>
          <p:nvSpPr>
            <p:cNvPr id="7" name="TextBox 7"/>
            <p:cNvSpPr txBox="1"/>
            <p:nvPr/>
          </p:nvSpPr>
          <p:spPr>
            <a:xfrm>
              <a:off x="114300" y="-19050"/>
              <a:ext cx="584200" cy="7175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2104696" y="7563079"/>
            <a:ext cx="15905790" cy="2185679"/>
            <a:chOff x="0" y="-66807"/>
            <a:chExt cx="2184646" cy="616139"/>
          </a:xfrm>
        </p:grpSpPr>
        <p:sp>
          <p:nvSpPr>
            <p:cNvPr id="9" name="Freeform 9"/>
            <p:cNvSpPr/>
            <p:nvPr/>
          </p:nvSpPr>
          <p:spPr>
            <a:xfrm>
              <a:off x="23555" y="-66807"/>
              <a:ext cx="2161091" cy="616139"/>
            </a:xfrm>
            <a:custGeom>
              <a:avLst/>
              <a:gdLst/>
              <a:ahLst/>
              <a:cxnLst/>
              <a:rect l="l" t="t" r="r" b="b"/>
              <a:pathLst>
                <a:path w="2161091" h="533778">
                  <a:moveTo>
                    <a:pt x="13451" y="0"/>
                  </a:moveTo>
                  <a:lnTo>
                    <a:pt x="2147640" y="0"/>
                  </a:lnTo>
                  <a:cubicBezTo>
                    <a:pt x="2151207" y="0"/>
                    <a:pt x="2154629" y="1417"/>
                    <a:pt x="2157151" y="3940"/>
                  </a:cubicBezTo>
                  <a:cubicBezTo>
                    <a:pt x="2159674" y="6462"/>
                    <a:pt x="2161091" y="9883"/>
                    <a:pt x="2161091" y="13451"/>
                  </a:cubicBezTo>
                  <a:lnTo>
                    <a:pt x="2161091" y="520327"/>
                  </a:lnTo>
                  <a:cubicBezTo>
                    <a:pt x="2161091" y="527756"/>
                    <a:pt x="2155069" y="533778"/>
                    <a:pt x="2147640" y="533778"/>
                  </a:cubicBezTo>
                  <a:lnTo>
                    <a:pt x="13451" y="533778"/>
                  </a:lnTo>
                  <a:cubicBezTo>
                    <a:pt x="6022" y="533778"/>
                    <a:pt x="0" y="527756"/>
                    <a:pt x="0" y="520327"/>
                  </a:cubicBezTo>
                  <a:lnTo>
                    <a:pt x="0" y="13451"/>
                  </a:lnTo>
                  <a:cubicBezTo>
                    <a:pt x="0" y="6022"/>
                    <a:pt x="6022" y="0"/>
                    <a:pt x="13451" y="0"/>
                  </a:cubicBezTo>
                  <a:close/>
                </a:path>
              </a:pathLst>
            </a:custGeom>
            <a:solidFill>
              <a:schemeClr val="tx2">
                <a:lumMod val="40000"/>
                <a:lumOff val="60000"/>
              </a:schemeClr>
            </a:solidFill>
          </p:spPr>
          <p:txBody>
            <a:bodyPr/>
            <a:lstStyle/>
            <a:p>
              <a:pPr algn="ctr"/>
              <a:r>
                <a:rPr lang="en-US" dirty="0"/>
                <a:t>                </a:t>
              </a:r>
              <a:r>
                <a:rPr lang="en-US" sz="2800" b="1" dirty="0">
                  <a:latin typeface="+mj-lt"/>
                </a:rPr>
                <a:t>New UV Curable Coating Line</a:t>
              </a:r>
            </a:p>
            <a:p>
              <a:pPr algn="ctr"/>
              <a:r>
                <a:rPr lang="en-US" sz="2200" dirty="0"/>
                <a:t>           </a:t>
              </a:r>
              <a:r>
                <a:rPr lang="en-US" sz="2400" dirty="0"/>
                <a:t>Hydromer proudly unveils its innovative UV curable coating line, showcasing a commitment to advanced technology and sustainable solutions. Engineered to deliver superior performance and efficiency, this new line underscores our dedication to meeting evolving industry demands while offering customers versatile and environmentally friendly coating options.</a:t>
              </a:r>
            </a:p>
          </p:txBody>
        </p:sp>
        <p:sp>
          <p:nvSpPr>
            <p:cNvPr id="10" name="TextBox 10"/>
            <p:cNvSpPr txBox="1"/>
            <p:nvPr/>
          </p:nvSpPr>
          <p:spPr>
            <a:xfrm>
              <a:off x="0" y="-19050"/>
              <a:ext cx="2161091" cy="552828"/>
            </a:xfrm>
            <a:prstGeom prst="rect">
              <a:avLst/>
            </a:prstGeom>
          </p:spPr>
          <p:txBody>
            <a:bodyPr lIns="50800" tIns="50800" rIns="50800" bIns="50800" rtlCol="0" anchor="ctr"/>
            <a:lstStyle/>
            <a:p>
              <a:pPr algn="ctr">
                <a:lnSpc>
                  <a:spcPts val="2859"/>
                </a:lnSpc>
              </a:pPr>
              <a:endParaRPr/>
            </a:p>
          </p:txBody>
        </p:sp>
      </p:grpSp>
      <p:grpSp>
        <p:nvGrpSpPr>
          <p:cNvPr id="11" name="Group 11"/>
          <p:cNvGrpSpPr/>
          <p:nvPr/>
        </p:nvGrpSpPr>
        <p:grpSpPr>
          <a:xfrm>
            <a:off x="0" y="5404542"/>
            <a:ext cx="2306672" cy="1918218"/>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a:ln w="161925" cap="sq">
              <a:solidFill>
                <a:srgbClr val="1F4A90"/>
              </a:solidFill>
              <a:prstDash val="solid"/>
              <a:miter/>
            </a:ln>
          </p:spPr>
          <p:txBody>
            <a:bodyPr/>
            <a:lstStyle/>
            <a:p>
              <a:endParaRPr lang="en-US"/>
            </a:p>
          </p:txBody>
        </p:sp>
        <p:sp>
          <p:nvSpPr>
            <p:cNvPr id="13" name="TextBox 13"/>
            <p:cNvSpPr txBox="1"/>
            <p:nvPr/>
          </p:nvSpPr>
          <p:spPr>
            <a:xfrm>
              <a:off x="114300" y="-19050"/>
              <a:ext cx="584200" cy="717550"/>
            </a:xfrm>
            <a:prstGeom prst="rect">
              <a:avLst/>
            </a:prstGeom>
          </p:spPr>
          <p:txBody>
            <a:bodyPr lIns="50800" tIns="50800" rIns="50800" bIns="50800" rtlCol="0" anchor="ctr"/>
            <a:lstStyle/>
            <a:p>
              <a:pPr algn="ctr">
                <a:lnSpc>
                  <a:spcPts val="2859"/>
                </a:lnSpc>
              </a:pPr>
              <a:endParaRPr/>
            </a:p>
          </p:txBody>
        </p:sp>
      </p:grpSp>
      <p:grpSp>
        <p:nvGrpSpPr>
          <p:cNvPr id="17" name="Group 17"/>
          <p:cNvGrpSpPr/>
          <p:nvPr/>
        </p:nvGrpSpPr>
        <p:grpSpPr>
          <a:xfrm>
            <a:off x="-33265" y="7623289"/>
            <a:ext cx="2256969" cy="1970533"/>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a:ln w="161925" cap="sq">
              <a:solidFill>
                <a:srgbClr val="1F4A90"/>
              </a:solidFill>
              <a:prstDash val="solid"/>
              <a:miter/>
            </a:ln>
          </p:spPr>
          <p:txBody>
            <a:bodyPr/>
            <a:lstStyle/>
            <a:p>
              <a:endParaRPr lang="en-US"/>
            </a:p>
          </p:txBody>
        </p:sp>
        <p:sp>
          <p:nvSpPr>
            <p:cNvPr id="19" name="TextBox 19"/>
            <p:cNvSpPr txBox="1"/>
            <p:nvPr/>
          </p:nvSpPr>
          <p:spPr>
            <a:xfrm>
              <a:off x="114300" y="-19050"/>
              <a:ext cx="584200" cy="717550"/>
            </a:xfrm>
            <a:prstGeom prst="rect">
              <a:avLst/>
            </a:prstGeom>
          </p:spPr>
          <p:txBody>
            <a:bodyPr lIns="50800" tIns="50800" rIns="50800" bIns="50800" rtlCol="0" anchor="ctr"/>
            <a:lstStyle/>
            <a:p>
              <a:pPr algn="ctr">
                <a:lnSpc>
                  <a:spcPts val="2859"/>
                </a:lnSpc>
              </a:pPr>
              <a:endParaRPr/>
            </a:p>
          </p:txBody>
        </p:sp>
      </p:grpSp>
      <p:grpSp>
        <p:nvGrpSpPr>
          <p:cNvPr id="20" name="Group 20"/>
          <p:cNvGrpSpPr/>
          <p:nvPr/>
        </p:nvGrpSpPr>
        <p:grpSpPr>
          <a:xfrm>
            <a:off x="-4035269" y="155508"/>
            <a:ext cx="19687576" cy="2600923"/>
            <a:chOff x="0" y="0"/>
            <a:chExt cx="1908276" cy="252102"/>
          </a:xfrm>
        </p:grpSpPr>
        <p:sp>
          <p:nvSpPr>
            <p:cNvPr id="21" name="Freeform 21"/>
            <p:cNvSpPr/>
            <p:nvPr/>
          </p:nvSpPr>
          <p:spPr>
            <a:xfrm>
              <a:off x="0" y="0"/>
              <a:ext cx="1908276" cy="252102"/>
            </a:xfrm>
            <a:custGeom>
              <a:avLst/>
              <a:gdLst/>
              <a:ahLst/>
              <a:cxnLst/>
              <a:rect l="l" t="t" r="r" b="b"/>
              <a:pathLst>
                <a:path w="1908276" h="252102">
                  <a:moveTo>
                    <a:pt x="1705076" y="0"/>
                  </a:moveTo>
                  <a:lnTo>
                    <a:pt x="0" y="0"/>
                  </a:lnTo>
                  <a:lnTo>
                    <a:pt x="203200" y="252102"/>
                  </a:lnTo>
                  <a:lnTo>
                    <a:pt x="1908276" y="252102"/>
                  </a:lnTo>
                  <a:lnTo>
                    <a:pt x="1705076" y="0"/>
                  </a:lnTo>
                  <a:close/>
                </a:path>
              </a:pathLst>
            </a:custGeom>
            <a:solidFill>
              <a:srgbClr val="1F4A90"/>
            </a:solidFill>
            <a:ln cap="sq">
              <a:noFill/>
              <a:prstDash val="solid"/>
              <a:miter/>
            </a:ln>
          </p:spPr>
          <p:txBody>
            <a:bodyPr/>
            <a:lstStyle/>
            <a:p>
              <a:endParaRPr lang="en-US"/>
            </a:p>
          </p:txBody>
        </p:sp>
        <p:sp>
          <p:nvSpPr>
            <p:cNvPr id="22" name="TextBox 22"/>
            <p:cNvSpPr txBox="1"/>
            <p:nvPr/>
          </p:nvSpPr>
          <p:spPr>
            <a:xfrm>
              <a:off x="101600" y="-19050"/>
              <a:ext cx="1705076" cy="271152"/>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28" name="TextBox 28"/>
          <p:cNvSpPr txBox="1"/>
          <p:nvPr/>
        </p:nvSpPr>
        <p:spPr>
          <a:xfrm>
            <a:off x="625719" y="423306"/>
            <a:ext cx="14445200" cy="830740"/>
          </a:xfrm>
          <a:prstGeom prst="rect">
            <a:avLst/>
          </a:prstGeom>
        </p:spPr>
        <p:txBody>
          <a:bodyPr lIns="0" tIns="0" rIns="0" bIns="0" rtlCol="0" anchor="t">
            <a:spAutoFit/>
          </a:bodyPr>
          <a:lstStyle/>
          <a:p>
            <a:pPr marL="0" lvl="0" indent="0">
              <a:lnSpc>
                <a:spcPts val="6842"/>
              </a:lnSpc>
              <a:spcBef>
                <a:spcPct val="0"/>
              </a:spcBef>
            </a:pPr>
            <a:r>
              <a:rPr lang="en-US" sz="4958" spc="173" dirty="0">
                <a:solidFill>
                  <a:srgbClr val="FFFFFF"/>
                </a:solidFill>
                <a:latin typeface="Arial Black" panose="020B0A04020102020204" pitchFamily="34" charset="0"/>
              </a:rPr>
              <a:t>What’s New at Hydromer?</a:t>
            </a:r>
          </a:p>
        </p:txBody>
      </p:sp>
      <p:sp>
        <p:nvSpPr>
          <p:cNvPr id="31" name="Freeform 31"/>
          <p:cNvSpPr/>
          <p:nvPr/>
        </p:nvSpPr>
        <p:spPr>
          <a:xfrm>
            <a:off x="15142232" y="0"/>
            <a:ext cx="3145768" cy="1174420"/>
          </a:xfrm>
          <a:custGeom>
            <a:avLst/>
            <a:gdLst/>
            <a:ahLst/>
            <a:cxnLst/>
            <a:rect l="l" t="t" r="r" b="b"/>
            <a:pathLst>
              <a:path w="3145768" h="1174420">
                <a:moveTo>
                  <a:pt x="0" y="0"/>
                </a:moveTo>
                <a:lnTo>
                  <a:pt x="3145768" y="0"/>
                </a:lnTo>
                <a:lnTo>
                  <a:pt x="3145768" y="1174420"/>
                </a:lnTo>
                <a:lnTo>
                  <a:pt x="0" y="1174420"/>
                </a:lnTo>
                <a:lnTo>
                  <a:pt x="0" y="0"/>
                </a:lnTo>
                <a:close/>
              </a:path>
            </a:pathLst>
          </a:custGeom>
          <a:blipFill>
            <a:blip r:embed="rId2"/>
            <a:stretch>
              <a:fillRect/>
            </a:stretch>
          </a:blipFill>
        </p:spPr>
        <p:txBody>
          <a:bodyPr/>
          <a:lstStyle/>
          <a:p>
            <a:endParaRPr lang="en-US"/>
          </a:p>
        </p:txBody>
      </p:sp>
      <p:pic>
        <p:nvPicPr>
          <p:cNvPr id="33" name="Picture 32" descr="A blue and black icon with a person with his arms out&#10;&#10;Description automatically generated">
            <a:extLst>
              <a:ext uri="{FF2B5EF4-FFF2-40B4-BE49-F238E27FC236}">
                <a16:creationId xmlns:a16="http://schemas.microsoft.com/office/drawing/2014/main" id="{6EB4DD59-7C13-03DB-B7D3-6086197E1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10" y="3467100"/>
            <a:ext cx="1227319" cy="1142187"/>
          </a:xfrm>
          <a:prstGeom prst="rect">
            <a:avLst/>
          </a:prstGeom>
        </p:spPr>
      </p:pic>
      <p:pic>
        <p:nvPicPr>
          <p:cNvPr id="37" name="Picture 36" descr="A sun with rays and letters&#10;&#10;Description automatically generated">
            <a:extLst>
              <a:ext uri="{FF2B5EF4-FFF2-40B4-BE49-F238E27FC236}">
                <a16:creationId xmlns:a16="http://schemas.microsoft.com/office/drawing/2014/main" id="{049AF572-4127-580B-C7BC-410D234D22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198" y="7962900"/>
            <a:ext cx="1271431" cy="1280623"/>
          </a:xfrm>
          <a:prstGeom prst="rect">
            <a:avLst/>
          </a:prstGeom>
        </p:spPr>
      </p:pic>
      <p:pic>
        <p:nvPicPr>
          <p:cNvPr id="39" name="Picture 38" descr="A black and white outline of a beaker&#10;&#10;Description automatically generated">
            <a:extLst>
              <a:ext uri="{FF2B5EF4-FFF2-40B4-BE49-F238E27FC236}">
                <a16:creationId xmlns:a16="http://schemas.microsoft.com/office/drawing/2014/main" id="{5E91F083-622C-EC7B-AF80-921112C35F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719" y="5632545"/>
            <a:ext cx="1146226" cy="1409895"/>
          </a:xfrm>
          <a:prstGeom prst="rect">
            <a:avLst/>
          </a:prstGeom>
        </p:spPr>
      </p:pic>
    </p:spTree>
    <p:extLst>
      <p:ext uri="{BB962C8B-B14F-4D97-AF65-F5344CB8AC3E}">
        <p14:creationId xmlns:p14="http://schemas.microsoft.com/office/powerpoint/2010/main" val="3959578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6FF"/>
        </a:solidFill>
        <a:effectLst/>
      </p:bgPr>
    </p:bg>
    <p:spTree>
      <p:nvGrpSpPr>
        <p:cNvPr id="1" name=""/>
        <p:cNvGrpSpPr/>
        <p:nvPr/>
      </p:nvGrpSpPr>
      <p:grpSpPr>
        <a:xfrm>
          <a:off x="0" y="0"/>
          <a:ext cx="0" cy="0"/>
          <a:chOff x="0" y="0"/>
          <a:chExt cx="0" cy="0"/>
        </a:xfrm>
      </p:grpSpPr>
      <p:sp>
        <p:nvSpPr>
          <p:cNvPr id="2" name="Freeform 2"/>
          <p:cNvSpPr/>
          <p:nvPr/>
        </p:nvSpPr>
        <p:spPr>
          <a:xfrm rot="1711277">
            <a:off x="9261101" y="1500259"/>
            <a:ext cx="10771889" cy="1140752"/>
          </a:xfrm>
          <a:custGeom>
            <a:avLst/>
            <a:gdLst/>
            <a:ahLst/>
            <a:cxnLst/>
            <a:rect l="l" t="t" r="r" b="b"/>
            <a:pathLst>
              <a:path w="10771889" h="1140752">
                <a:moveTo>
                  <a:pt x="0" y="0"/>
                </a:moveTo>
                <a:lnTo>
                  <a:pt x="10771889" y="0"/>
                </a:lnTo>
                <a:lnTo>
                  <a:pt x="10771889" y="1140752"/>
                </a:lnTo>
                <a:lnTo>
                  <a:pt x="0" y="1140752"/>
                </a:lnTo>
                <a:lnTo>
                  <a:pt x="0" y="0"/>
                </a:lnTo>
                <a:close/>
              </a:path>
            </a:pathLst>
          </a:custGeom>
          <a:blipFill>
            <a:blip r:embed="rId2"/>
            <a:stretch>
              <a:fillRect t="-86495"/>
            </a:stretch>
          </a:blipFill>
        </p:spPr>
        <p:txBody>
          <a:bodyPr/>
          <a:lstStyle/>
          <a:p>
            <a:endParaRPr lang="en-US"/>
          </a:p>
        </p:txBody>
      </p:sp>
      <p:sp>
        <p:nvSpPr>
          <p:cNvPr id="3" name="TextBox 3"/>
          <p:cNvSpPr txBox="1"/>
          <p:nvPr/>
        </p:nvSpPr>
        <p:spPr>
          <a:xfrm>
            <a:off x="-1905000" y="411801"/>
            <a:ext cx="15851244" cy="1826590"/>
          </a:xfrm>
          <a:prstGeom prst="rect">
            <a:avLst/>
          </a:prstGeom>
        </p:spPr>
        <p:txBody>
          <a:bodyPr lIns="0" tIns="0" rIns="0" bIns="0" rtlCol="0" anchor="t">
            <a:spAutoFit/>
          </a:bodyPr>
          <a:lstStyle/>
          <a:p>
            <a:pPr marL="0" lvl="0" indent="0" algn="ctr">
              <a:lnSpc>
                <a:spcPts val="7291"/>
              </a:lnSpc>
              <a:spcBef>
                <a:spcPct val="0"/>
              </a:spcBef>
            </a:pPr>
            <a:r>
              <a:rPr lang="en-US" sz="5283" spc="184" dirty="0">
                <a:solidFill>
                  <a:srgbClr val="1F4A90"/>
                </a:solidFill>
                <a:latin typeface="Archivo Black"/>
              </a:rPr>
              <a:t> </a:t>
            </a:r>
            <a:r>
              <a:rPr lang="en-US" sz="5283" spc="184" dirty="0" err="1">
                <a:solidFill>
                  <a:srgbClr val="1F4A90"/>
                </a:solidFill>
                <a:latin typeface="Arial Black" panose="020B0A04020102020204" pitchFamily="34" charset="0"/>
              </a:rPr>
              <a:t>Hydromer’s</a:t>
            </a:r>
            <a:r>
              <a:rPr lang="en-US" sz="5283" spc="184" dirty="0">
                <a:solidFill>
                  <a:srgbClr val="1F4A90"/>
                </a:solidFill>
                <a:latin typeface="Arial Black" panose="020B0A04020102020204" pitchFamily="34" charset="0"/>
              </a:rPr>
              <a:t> UV and Thermal Formulations</a:t>
            </a:r>
          </a:p>
        </p:txBody>
      </p:sp>
      <p:grpSp>
        <p:nvGrpSpPr>
          <p:cNvPr id="4" name="Group 4"/>
          <p:cNvGrpSpPr>
            <a:grpSpLocks noChangeAspect="1"/>
          </p:cNvGrpSpPr>
          <p:nvPr/>
        </p:nvGrpSpPr>
        <p:grpSpPr>
          <a:xfrm>
            <a:off x="11705186" y="-82244"/>
            <a:ext cx="7281908" cy="4096074"/>
            <a:chOff x="0" y="0"/>
            <a:chExt cx="6089457" cy="3425320"/>
          </a:xfrm>
        </p:grpSpPr>
        <p:sp>
          <p:nvSpPr>
            <p:cNvPr id="5" name="Freeform 5"/>
            <p:cNvSpPr/>
            <p:nvPr/>
          </p:nvSpPr>
          <p:spPr>
            <a:xfrm>
              <a:off x="0" y="0"/>
              <a:ext cx="6089457" cy="3425320"/>
            </a:xfrm>
            <a:custGeom>
              <a:avLst/>
              <a:gdLst/>
              <a:ahLst/>
              <a:cxnLst/>
              <a:rect l="l" t="t" r="r" b="b"/>
              <a:pathLst>
                <a:path w="6089457" h="3425320">
                  <a:moveTo>
                    <a:pt x="6089457" y="3425320"/>
                  </a:moveTo>
                  <a:lnTo>
                    <a:pt x="6089457" y="0"/>
                  </a:lnTo>
                  <a:lnTo>
                    <a:pt x="0" y="0"/>
                  </a:lnTo>
                  <a:cubicBezTo>
                    <a:pt x="2029819" y="1141773"/>
                    <a:pt x="4059638" y="2283546"/>
                    <a:pt x="6089457" y="3425320"/>
                  </a:cubicBezTo>
                  <a:close/>
                </a:path>
              </a:pathLst>
            </a:custGeom>
            <a:solidFill>
              <a:srgbClr val="539BE0"/>
            </a:solidFill>
          </p:spPr>
          <p:txBody>
            <a:bodyPr/>
            <a:lstStyle/>
            <a:p>
              <a:endParaRPr lang="en-US"/>
            </a:p>
          </p:txBody>
        </p:sp>
        <p:sp>
          <p:nvSpPr>
            <p:cNvPr id="6" name="Freeform 6"/>
            <p:cNvSpPr/>
            <p:nvPr/>
          </p:nvSpPr>
          <p:spPr>
            <a:xfrm>
              <a:off x="0" y="0"/>
              <a:ext cx="6089457" cy="3425320"/>
            </a:xfrm>
            <a:custGeom>
              <a:avLst/>
              <a:gdLst/>
              <a:ahLst/>
              <a:cxnLst/>
              <a:rect l="l" t="t" r="r" b="b"/>
              <a:pathLst>
                <a:path w="6089457" h="3425320">
                  <a:moveTo>
                    <a:pt x="6089457" y="3425320"/>
                  </a:moveTo>
                  <a:lnTo>
                    <a:pt x="6089457" y="0"/>
                  </a:lnTo>
                  <a:lnTo>
                    <a:pt x="0" y="0"/>
                  </a:lnTo>
                  <a:cubicBezTo>
                    <a:pt x="2029819" y="1141773"/>
                    <a:pt x="4059638" y="2283546"/>
                    <a:pt x="6089457" y="3425320"/>
                  </a:cubicBezTo>
                  <a:close/>
                </a:path>
              </a:pathLst>
            </a:custGeom>
            <a:blipFill>
              <a:blip r:embed="rId3"/>
              <a:stretch>
                <a:fillRect l="-4166" r="-4166"/>
              </a:stretch>
            </a:blipFill>
          </p:spPr>
          <p:txBody>
            <a:bodyPr/>
            <a:lstStyle/>
            <a:p>
              <a:endParaRPr lang="en-US"/>
            </a:p>
          </p:txBody>
        </p:sp>
      </p:grpSp>
      <p:sp>
        <p:nvSpPr>
          <p:cNvPr id="7" name="TextBox 6">
            <a:extLst>
              <a:ext uri="{FF2B5EF4-FFF2-40B4-BE49-F238E27FC236}">
                <a16:creationId xmlns:a16="http://schemas.microsoft.com/office/drawing/2014/main" id="{87DB1666-4840-75E1-41A4-6A1F3E436412}"/>
              </a:ext>
            </a:extLst>
          </p:cNvPr>
          <p:cNvSpPr txBox="1"/>
          <p:nvPr/>
        </p:nvSpPr>
        <p:spPr>
          <a:xfrm>
            <a:off x="203158" y="2139982"/>
            <a:ext cx="8102642" cy="7971413"/>
          </a:xfrm>
          <a:prstGeom prst="rect">
            <a:avLst/>
          </a:prstGeom>
          <a:noFill/>
        </p:spPr>
        <p:txBody>
          <a:bodyPr wrap="square" rtlCol="0">
            <a:spAutoFit/>
          </a:bodyPr>
          <a:lstStyle/>
          <a:p>
            <a:pPr algn="ctr">
              <a:lnSpc>
                <a:spcPct val="200000"/>
              </a:lnSpc>
            </a:pPr>
            <a:r>
              <a:rPr lang="en-US" sz="4000" b="1" dirty="0">
                <a:latin typeface="+mj-lt"/>
              </a:rPr>
              <a:t>UV</a:t>
            </a:r>
          </a:p>
          <a:p>
            <a:pPr marL="342900" indent="-342900">
              <a:buFont typeface="Arial" panose="020B0604020202020204" pitchFamily="34" charset="0"/>
              <a:buChar char="•"/>
            </a:pPr>
            <a:r>
              <a:rPr lang="en-US" sz="2400" dirty="0"/>
              <a:t>Cutting-edge technology: Harness the power of our new UV curable coating line.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Tailored to Your Needs: Our coating system can be fine-tuned to seamlessly integrate with your existing processes, ensuring optimal performance and efficiency.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Rapid curing: Achieve perfection in minutes with lightning-fast curing times.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Versatile application: Coat a variety of substrates effortlessly, from plastics to metals and beyond.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Precision curing: Utilize different UV wavelengths for impeccable results every time.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Unrivaled durability: Enjoy long-lasting results with an ultra-durable coating.</a:t>
            </a:r>
          </a:p>
        </p:txBody>
      </p:sp>
      <p:sp>
        <p:nvSpPr>
          <p:cNvPr id="8" name="TextBox 7">
            <a:extLst>
              <a:ext uri="{FF2B5EF4-FFF2-40B4-BE49-F238E27FC236}">
                <a16:creationId xmlns:a16="http://schemas.microsoft.com/office/drawing/2014/main" id="{7DA3D46A-4EBF-064E-5BD2-1EFCBC73891F}"/>
              </a:ext>
            </a:extLst>
          </p:cNvPr>
          <p:cNvSpPr txBox="1"/>
          <p:nvPr/>
        </p:nvSpPr>
        <p:spPr>
          <a:xfrm>
            <a:off x="8382000" y="2016222"/>
            <a:ext cx="9525000" cy="8094524"/>
          </a:xfrm>
          <a:prstGeom prst="rect">
            <a:avLst/>
          </a:prstGeom>
          <a:noFill/>
        </p:spPr>
        <p:txBody>
          <a:bodyPr wrap="square" rtlCol="0">
            <a:spAutoFit/>
          </a:bodyPr>
          <a:lstStyle/>
          <a:p>
            <a:pPr algn="ctr">
              <a:lnSpc>
                <a:spcPct val="200000"/>
              </a:lnSpc>
            </a:pPr>
            <a:r>
              <a:rPr lang="en-US" sz="4400" b="1" dirty="0">
                <a:latin typeface="+mj-lt"/>
              </a:rPr>
              <a:t>Thermal</a:t>
            </a:r>
          </a:p>
          <a:p>
            <a:pPr marL="571500" indent="-571500">
              <a:buFont typeface="Arial" panose="020B0604020202020204" pitchFamily="34" charset="0"/>
              <a:buChar char="•"/>
            </a:pPr>
            <a:r>
              <a:rPr lang="en-US" sz="2400" dirty="0"/>
              <a:t>40+ Years of Proven Expertise: Benefit from over 40 years of proven expertise and market presence.</a:t>
            </a:r>
          </a:p>
          <a:p>
            <a:endParaRPr lang="en-US" sz="2400" dirty="0"/>
          </a:p>
          <a:p>
            <a:pPr marL="571500" indent="-571500">
              <a:buFont typeface="Arial" panose="020B0604020202020204" pitchFamily="34" charset="0"/>
              <a:buChar char="•"/>
            </a:pPr>
            <a:r>
              <a:rPr lang="en-US" sz="2400" dirty="0"/>
              <a:t>Superior glide: Encounter unparalleled lubricity with our ultra-slippery thermally cured coating.</a:t>
            </a:r>
          </a:p>
          <a:p>
            <a:endParaRPr lang="en-US" sz="2400" dirty="0"/>
          </a:p>
          <a:p>
            <a:pPr marL="571500" indent="-571500">
              <a:buFont typeface="Arial" panose="020B0604020202020204" pitchFamily="34" charset="0"/>
              <a:buChar char="•"/>
            </a:pPr>
            <a:r>
              <a:rPr lang="en-US" sz="2400" dirty="0"/>
              <a:t>FDA-compliant MAF files: Ensure regulatory compliance with FDA-approved Master Access Files (MAF) for peace of mind.</a:t>
            </a:r>
          </a:p>
          <a:p>
            <a:endParaRPr lang="en-US" sz="2400" dirty="0"/>
          </a:p>
          <a:p>
            <a:pPr marL="457200" indent="-457200">
              <a:buFont typeface="Arial" panose="020B0604020202020204" pitchFamily="34" charset="0"/>
              <a:buChar char="•"/>
            </a:pPr>
            <a:r>
              <a:rPr lang="en-US" sz="2400" dirty="0"/>
              <a:t>Global recognition: Trusted and approved on medical devices sold around the world, particularly in key markets such as the US, Asia, and Europe.</a:t>
            </a:r>
          </a:p>
          <a:p>
            <a:endParaRPr lang="en-US" sz="2400" dirty="0"/>
          </a:p>
          <a:p>
            <a:pPr marL="457200" indent="-457200">
              <a:buFont typeface="Arial" panose="020B0604020202020204" pitchFamily="34" charset="0"/>
              <a:buChar char="•"/>
            </a:pPr>
            <a:r>
              <a:rPr lang="en-US" sz="2400" dirty="0"/>
              <a:t>Versatile Application: Achieve superior hydrophilic coating results with options for both one-step coating and two-step primer systems, ensuring compatibility with diverse substrates and application requirements.</a:t>
            </a:r>
          </a:p>
          <a:p>
            <a:endParaRPr lang="en-US" sz="2400" dirty="0"/>
          </a:p>
        </p:txBody>
      </p:sp>
      <p:pic>
        <p:nvPicPr>
          <p:cNvPr id="11" name="Picture 10" descr="A yellow sun with white text&#10;&#10;Description automatically generated">
            <a:extLst>
              <a:ext uri="{FF2B5EF4-FFF2-40B4-BE49-F238E27FC236}">
                <a16:creationId xmlns:a16="http://schemas.microsoft.com/office/drawing/2014/main" id="{0AF76DE9-29E4-8C78-AFFA-71B0D8F519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4703" y="2534947"/>
            <a:ext cx="715530" cy="6898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A close-up of a fire&#10;&#10;Description automatically generated">
            <a:extLst>
              <a:ext uri="{FF2B5EF4-FFF2-40B4-BE49-F238E27FC236}">
                <a16:creationId xmlns:a16="http://schemas.microsoft.com/office/drawing/2014/main" id="{C35AE081-8BFD-DD2B-92D5-E1037ED58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1400" y="2534947"/>
            <a:ext cx="693439" cy="6550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29043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491399" y="-340394"/>
            <a:ext cx="23199622" cy="10627394"/>
          </a:xfrm>
          <a:custGeom>
            <a:avLst/>
            <a:gdLst/>
            <a:ahLst/>
            <a:cxnLst/>
            <a:rect l="l" t="t" r="r" b="b"/>
            <a:pathLst>
              <a:path w="23199622" h="10627394">
                <a:moveTo>
                  <a:pt x="0" y="0"/>
                </a:moveTo>
                <a:lnTo>
                  <a:pt x="23199622" y="0"/>
                </a:lnTo>
                <a:lnTo>
                  <a:pt x="23199622" y="10627394"/>
                </a:lnTo>
                <a:lnTo>
                  <a:pt x="0" y="10627394"/>
                </a:lnTo>
                <a:lnTo>
                  <a:pt x="0" y="0"/>
                </a:lnTo>
                <a:close/>
              </a:path>
            </a:pathLst>
          </a:custGeom>
          <a:blipFill>
            <a:blip r:embed="rId2">
              <a:alphaModFix amt="78000"/>
            </a:blip>
            <a:stretch>
              <a:fillRect l="-2502" r="-2502"/>
            </a:stretch>
          </a:blipFill>
        </p:spPr>
        <p:txBody>
          <a:bodyPr/>
          <a:lstStyle/>
          <a:p>
            <a:endParaRPr lang="en-US"/>
          </a:p>
        </p:txBody>
      </p:sp>
      <p:grpSp>
        <p:nvGrpSpPr>
          <p:cNvPr id="3" name="Group 3"/>
          <p:cNvGrpSpPr/>
          <p:nvPr/>
        </p:nvGrpSpPr>
        <p:grpSpPr>
          <a:xfrm>
            <a:off x="5819233" y="7373959"/>
            <a:ext cx="4289179" cy="8229600"/>
            <a:chOff x="0" y="0"/>
            <a:chExt cx="1129660" cy="2167467"/>
          </a:xfrm>
        </p:grpSpPr>
        <p:sp>
          <p:nvSpPr>
            <p:cNvPr id="4" name="Freeform 4"/>
            <p:cNvSpPr/>
            <p:nvPr/>
          </p:nvSpPr>
          <p:spPr>
            <a:xfrm>
              <a:off x="0" y="0"/>
              <a:ext cx="1129660" cy="2167467"/>
            </a:xfrm>
            <a:custGeom>
              <a:avLst/>
              <a:gdLst/>
              <a:ahLst/>
              <a:cxnLst/>
              <a:rect l="l" t="t" r="r" b="b"/>
              <a:pathLst>
                <a:path w="1129660" h="2167467">
                  <a:moveTo>
                    <a:pt x="45125" y="0"/>
                  </a:moveTo>
                  <a:lnTo>
                    <a:pt x="1084535" y="0"/>
                  </a:lnTo>
                  <a:cubicBezTo>
                    <a:pt x="1096503" y="0"/>
                    <a:pt x="1107981" y="4754"/>
                    <a:pt x="1116443" y="13217"/>
                  </a:cubicBezTo>
                  <a:cubicBezTo>
                    <a:pt x="1124906" y="21679"/>
                    <a:pt x="1129660" y="33157"/>
                    <a:pt x="1129660" y="45125"/>
                  </a:cubicBezTo>
                  <a:lnTo>
                    <a:pt x="1129660" y="2122342"/>
                  </a:lnTo>
                  <a:cubicBezTo>
                    <a:pt x="1129660" y="2134310"/>
                    <a:pt x="1124906" y="2145787"/>
                    <a:pt x="1116443" y="2154250"/>
                  </a:cubicBezTo>
                  <a:cubicBezTo>
                    <a:pt x="1107981" y="2162713"/>
                    <a:pt x="1096503" y="2167467"/>
                    <a:pt x="1084535" y="2167467"/>
                  </a:cubicBezTo>
                  <a:lnTo>
                    <a:pt x="45125" y="2167467"/>
                  </a:lnTo>
                  <a:cubicBezTo>
                    <a:pt x="33157" y="2167467"/>
                    <a:pt x="21679" y="2162713"/>
                    <a:pt x="13217" y="2154250"/>
                  </a:cubicBezTo>
                  <a:cubicBezTo>
                    <a:pt x="4754" y="2145787"/>
                    <a:pt x="0" y="2134310"/>
                    <a:pt x="0" y="2122342"/>
                  </a:cubicBezTo>
                  <a:lnTo>
                    <a:pt x="0" y="45125"/>
                  </a:lnTo>
                  <a:cubicBezTo>
                    <a:pt x="0" y="33157"/>
                    <a:pt x="4754" y="21679"/>
                    <a:pt x="13217" y="13217"/>
                  </a:cubicBezTo>
                  <a:cubicBezTo>
                    <a:pt x="21679" y="4754"/>
                    <a:pt x="33157" y="0"/>
                    <a:pt x="45125" y="0"/>
                  </a:cubicBezTo>
                  <a:close/>
                </a:path>
              </a:pathLst>
            </a:custGeom>
            <a:solidFill>
              <a:srgbClr val="FFFFFF">
                <a:alpha val="86667"/>
              </a:srgbClr>
            </a:solidFill>
            <a:ln cap="rnd">
              <a:noFill/>
              <a:prstDash val="solid"/>
              <a:round/>
            </a:ln>
          </p:spPr>
          <p:txBody>
            <a:bodyPr/>
            <a:lstStyle/>
            <a:p>
              <a:endParaRPr lang="en-US"/>
            </a:p>
          </p:txBody>
        </p:sp>
        <p:sp>
          <p:nvSpPr>
            <p:cNvPr id="5" name="TextBox 5"/>
            <p:cNvSpPr txBox="1"/>
            <p:nvPr/>
          </p:nvSpPr>
          <p:spPr>
            <a:xfrm>
              <a:off x="0" y="-19050"/>
              <a:ext cx="1129660" cy="2186517"/>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10394162" y="6600571"/>
            <a:ext cx="3938533" cy="7801229"/>
            <a:chOff x="0" y="0"/>
            <a:chExt cx="1037309" cy="2054645"/>
          </a:xfrm>
        </p:grpSpPr>
        <p:sp>
          <p:nvSpPr>
            <p:cNvPr id="7" name="Freeform 7"/>
            <p:cNvSpPr/>
            <p:nvPr/>
          </p:nvSpPr>
          <p:spPr>
            <a:xfrm>
              <a:off x="0" y="0"/>
              <a:ext cx="1037309" cy="2054645"/>
            </a:xfrm>
            <a:custGeom>
              <a:avLst/>
              <a:gdLst/>
              <a:ahLst/>
              <a:cxnLst/>
              <a:rect l="l" t="t" r="r" b="b"/>
              <a:pathLst>
                <a:path w="1037309" h="2054645">
                  <a:moveTo>
                    <a:pt x="49142" y="0"/>
                  </a:moveTo>
                  <a:lnTo>
                    <a:pt x="988167" y="0"/>
                  </a:lnTo>
                  <a:cubicBezTo>
                    <a:pt x="1015308" y="0"/>
                    <a:pt x="1037309" y="22002"/>
                    <a:pt x="1037309" y="49142"/>
                  </a:cubicBezTo>
                  <a:lnTo>
                    <a:pt x="1037309" y="2005502"/>
                  </a:lnTo>
                  <a:cubicBezTo>
                    <a:pt x="1037309" y="2018536"/>
                    <a:pt x="1032132" y="2031035"/>
                    <a:pt x="1022916" y="2040251"/>
                  </a:cubicBezTo>
                  <a:cubicBezTo>
                    <a:pt x="1013700" y="2049467"/>
                    <a:pt x="1001200" y="2054645"/>
                    <a:pt x="988167" y="2054645"/>
                  </a:cubicBezTo>
                  <a:lnTo>
                    <a:pt x="49142" y="2054645"/>
                  </a:lnTo>
                  <a:cubicBezTo>
                    <a:pt x="36109" y="2054645"/>
                    <a:pt x="23609" y="2049467"/>
                    <a:pt x="14393" y="2040251"/>
                  </a:cubicBezTo>
                  <a:cubicBezTo>
                    <a:pt x="5177" y="2031035"/>
                    <a:pt x="0" y="2018536"/>
                    <a:pt x="0" y="2005502"/>
                  </a:cubicBezTo>
                  <a:lnTo>
                    <a:pt x="0" y="49142"/>
                  </a:lnTo>
                  <a:cubicBezTo>
                    <a:pt x="0" y="36109"/>
                    <a:pt x="5177" y="23609"/>
                    <a:pt x="14393" y="14393"/>
                  </a:cubicBezTo>
                  <a:cubicBezTo>
                    <a:pt x="23609" y="5177"/>
                    <a:pt x="36109" y="0"/>
                    <a:pt x="49142" y="0"/>
                  </a:cubicBezTo>
                  <a:close/>
                </a:path>
              </a:pathLst>
            </a:custGeom>
            <a:solidFill>
              <a:srgbClr val="FFFFFF">
                <a:alpha val="86667"/>
              </a:srgbClr>
            </a:solidFill>
            <a:ln cap="rnd">
              <a:noFill/>
              <a:prstDash val="solid"/>
              <a:round/>
            </a:ln>
          </p:spPr>
          <p:txBody>
            <a:bodyPr/>
            <a:lstStyle/>
            <a:p>
              <a:endParaRPr lang="en-US"/>
            </a:p>
          </p:txBody>
        </p:sp>
        <p:sp>
          <p:nvSpPr>
            <p:cNvPr id="8" name="TextBox 8"/>
            <p:cNvSpPr txBox="1"/>
            <p:nvPr/>
          </p:nvSpPr>
          <p:spPr>
            <a:xfrm>
              <a:off x="0" y="-19050"/>
              <a:ext cx="1037309" cy="207369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14691950" y="4823086"/>
            <a:ext cx="3189627" cy="8229600"/>
            <a:chOff x="0" y="0"/>
            <a:chExt cx="840066" cy="2167467"/>
          </a:xfrm>
        </p:grpSpPr>
        <p:sp>
          <p:nvSpPr>
            <p:cNvPr id="10" name="Freeform 10"/>
            <p:cNvSpPr/>
            <p:nvPr/>
          </p:nvSpPr>
          <p:spPr>
            <a:xfrm>
              <a:off x="0" y="0"/>
              <a:ext cx="840066" cy="2167467"/>
            </a:xfrm>
            <a:custGeom>
              <a:avLst/>
              <a:gdLst/>
              <a:ahLst/>
              <a:cxnLst/>
              <a:rect l="l" t="t" r="r" b="b"/>
              <a:pathLst>
                <a:path w="840066" h="2167467">
                  <a:moveTo>
                    <a:pt x="60680" y="0"/>
                  </a:moveTo>
                  <a:lnTo>
                    <a:pt x="779386" y="0"/>
                  </a:lnTo>
                  <a:cubicBezTo>
                    <a:pt x="795479" y="0"/>
                    <a:pt x="810914" y="6393"/>
                    <a:pt x="822294" y="17773"/>
                  </a:cubicBezTo>
                  <a:cubicBezTo>
                    <a:pt x="833673" y="29153"/>
                    <a:pt x="840066" y="44587"/>
                    <a:pt x="840066" y="60680"/>
                  </a:cubicBezTo>
                  <a:lnTo>
                    <a:pt x="840066" y="2106786"/>
                  </a:lnTo>
                  <a:cubicBezTo>
                    <a:pt x="840066" y="2140299"/>
                    <a:pt x="812899" y="2167467"/>
                    <a:pt x="779386" y="2167467"/>
                  </a:cubicBezTo>
                  <a:lnTo>
                    <a:pt x="60680" y="2167467"/>
                  </a:lnTo>
                  <a:cubicBezTo>
                    <a:pt x="27168" y="2167467"/>
                    <a:pt x="0" y="2140299"/>
                    <a:pt x="0" y="2106786"/>
                  </a:cubicBezTo>
                  <a:lnTo>
                    <a:pt x="0" y="60680"/>
                  </a:lnTo>
                  <a:cubicBezTo>
                    <a:pt x="0" y="27168"/>
                    <a:pt x="27168" y="0"/>
                    <a:pt x="60680" y="0"/>
                  </a:cubicBezTo>
                  <a:close/>
                </a:path>
              </a:pathLst>
            </a:custGeom>
            <a:solidFill>
              <a:srgbClr val="FFFFFF">
                <a:alpha val="86667"/>
              </a:srgbClr>
            </a:solidFill>
            <a:ln cap="rnd">
              <a:noFill/>
              <a:prstDash val="solid"/>
              <a:round/>
            </a:ln>
          </p:spPr>
          <p:txBody>
            <a:bodyPr/>
            <a:lstStyle/>
            <a:p>
              <a:endParaRPr lang="en-US"/>
            </a:p>
          </p:txBody>
        </p:sp>
        <p:sp>
          <p:nvSpPr>
            <p:cNvPr id="11" name="TextBox 11"/>
            <p:cNvSpPr txBox="1"/>
            <p:nvPr/>
          </p:nvSpPr>
          <p:spPr>
            <a:xfrm>
              <a:off x="0" y="-19050"/>
              <a:ext cx="840066" cy="2186517"/>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2" name="Group 12"/>
          <p:cNvGrpSpPr/>
          <p:nvPr/>
        </p:nvGrpSpPr>
        <p:grpSpPr>
          <a:xfrm>
            <a:off x="1971290" y="1149436"/>
            <a:ext cx="11806282" cy="3155365"/>
            <a:chOff x="0" y="0"/>
            <a:chExt cx="3109473" cy="831043"/>
          </a:xfrm>
        </p:grpSpPr>
        <p:sp>
          <p:nvSpPr>
            <p:cNvPr id="13" name="Freeform 13"/>
            <p:cNvSpPr/>
            <p:nvPr/>
          </p:nvSpPr>
          <p:spPr>
            <a:xfrm>
              <a:off x="0" y="0"/>
              <a:ext cx="3109473" cy="831043"/>
            </a:xfrm>
            <a:custGeom>
              <a:avLst/>
              <a:gdLst/>
              <a:ahLst/>
              <a:cxnLst/>
              <a:rect l="l" t="t" r="r" b="b"/>
              <a:pathLst>
                <a:path w="3109473" h="831043">
                  <a:moveTo>
                    <a:pt x="16394" y="0"/>
                  </a:moveTo>
                  <a:lnTo>
                    <a:pt x="3093080" y="0"/>
                  </a:lnTo>
                  <a:cubicBezTo>
                    <a:pt x="3102134" y="0"/>
                    <a:pt x="3109473" y="7340"/>
                    <a:pt x="3109473" y="16394"/>
                  </a:cubicBezTo>
                  <a:lnTo>
                    <a:pt x="3109473" y="814649"/>
                  </a:lnTo>
                  <a:cubicBezTo>
                    <a:pt x="3109473" y="823703"/>
                    <a:pt x="3102134" y="831043"/>
                    <a:pt x="3093080" y="831043"/>
                  </a:cubicBezTo>
                  <a:lnTo>
                    <a:pt x="16394" y="831043"/>
                  </a:lnTo>
                  <a:cubicBezTo>
                    <a:pt x="7340" y="831043"/>
                    <a:pt x="0" y="823703"/>
                    <a:pt x="0" y="814649"/>
                  </a:cubicBezTo>
                  <a:lnTo>
                    <a:pt x="0" y="16394"/>
                  </a:lnTo>
                  <a:cubicBezTo>
                    <a:pt x="0" y="7340"/>
                    <a:pt x="7340" y="0"/>
                    <a:pt x="16394" y="0"/>
                  </a:cubicBezTo>
                  <a:close/>
                </a:path>
              </a:pathLst>
            </a:custGeom>
            <a:solidFill>
              <a:srgbClr val="FFFFFF">
                <a:alpha val="86667"/>
              </a:srgbClr>
            </a:solidFill>
          </p:spPr>
          <p:txBody>
            <a:bodyPr/>
            <a:lstStyle/>
            <a:p>
              <a:endParaRPr lang="en-US"/>
            </a:p>
          </p:txBody>
        </p:sp>
        <p:sp>
          <p:nvSpPr>
            <p:cNvPr id="14" name="TextBox 14"/>
            <p:cNvSpPr txBox="1"/>
            <p:nvPr/>
          </p:nvSpPr>
          <p:spPr>
            <a:xfrm>
              <a:off x="0" y="-19050"/>
              <a:ext cx="3109473" cy="850093"/>
            </a:xfrm>
            <a:prstGeom prst="rect">
              <a:avLst/>
            </a:prstGeom>
          </p:spPr>
          <p:txBody>
            <a:bodyPr lIns="50800" tIns="50800" rIns="50800" bIns="50800" rtlCol="0" anchor="ctr"/>
            <a:lstStyle/>
            <a:p>
              <a:pPr algn="ctr">
                <a:lnSpc>
                  <a:spcPts val="2859"/>
                </a:lnSpc>
              </a:pPr>
              <a:endParaRPr/>
            </a:p>
          </p:txBody>
        </p:sp>
      </p:grpSp>
      <p:grpSp>
        <p:nvGrpSpPr>
          <p:cNvPr id="15" name="Group 15"/>
          <p:cNvGrpSpPr/>
          <p:nvPr/>
        </p:nvGrpSpPr>
        <p:grpSpPr>
          <a:xfrm>
            <a:off x="1028700" y="8212716"/>
            <a:ext cx="4636246" cy="8229600"/>
            <a:chOff x="0" y="0"/>
            <a:chExt cx="1221069" cy="2167467"/>
          </a:xfrm>
        </p:grpSpPr>
        <p:sp>
          <p:nvSpPr>
            <p:cNvPr id="16" name="Freeform 16"/>
            <p:cNvSpPr/>
            <p:nvPr/>
          </p:nvSpPr>
          <p:spPr>
            <a:xfrm>
              <a:off x="0" y="0"/>
              <a:ext cx="1221069" cy="2167467"/>
            </a:xfrm>
            <a:custGeom>
              <a:avLst/>
              <a:gdLst/>
              <a:ahLst/>
              <a:cxnLst/>
              <a:rect l="l" t="t" r="r" b="b"/>
              <a:pathLst>
                <a:path w="1221069" h="2167467">
                  <a:moveTo>
                    <a:pt x="41747" y="0"/>
                  </a:moveTo>
                  <a:lnTo>
                    <a:pt x="1179322" y="0"/>
                  </a:lnTo>
                  <a:cubicBezTo>
                    <a:pt x="1202378" y="0"/>
                    <a:pt x="1221069" y="18691"/>
                    <a:pt x="1221069" y="41747"/>
                  </a:cubicBezTo>
                  <a:lnTo>
                    <a:pt x="1221069" y="2125720"/>
                  </a:lnTo>
                  <a:cubicBezTo>
                    <a:pt x="1221069" y="2148776"/>
                    <a:pt x="1202378" y="2167467"/>
                    <a:pt x="1179322" y="2167467"/>
                  </a:cubicBezTo>
                  <a:lnTo>
                    <a:pt x="41747" y="2167467"/>
                  </a:lnTo>
                  <a:cubicBezTo>
                    <a:pt x="18691" y="2167467"/>
                    <a:pt x="0" y="2148776"/>
                    <a:pt x="0" y="2125720"/>
                  </a:cubicBezTo>
                  <a:lnTo>
                    <a:pt x="0" y="41747"/>
                  </a:lnTo>
                  <a:cubicBezTo>
                    <a:pt x="0" y="18691"/>
                    <a:pt x="18691" y="0"/>
                    <a:pt x="41747" y="0"/>
                  </a:cubicBezTo>
                  <a:close/>
                </a:path>
              </a:pathLst>
            </a:custGeom>
            <a:solidFill>
              <a:srgbClr val="FFFFFF">
                <a:alpha val="86667"/>
              </a:srgbClr>
            </a:solidFill>
            <a:ln cap="rnd">
              <a:noFill/>
              <a:prstDash val="solid"/>
              <a:round/>
            </a:ln>
          </p:spPr>
          <p:txBody>
            <a:bodyPr/>
            <a:lstStyle/>
            <a:p>
              <a:endParaRPr lang="en-US"/>
            </a:p>
          </p:txBody>
        </p:sp>
        <p:sp>
          <p:nvSpPr>
            <p:cNvPr id="17" name="TextBox 17"/>
            <p:cNvSpPr txBox="1"/>
            <p:nvPr/>
          </p:nvSpPr>
          <p:spPr>
            <a:xfrm>
              <a:off x="0" y="-19050"/>
              <a:ext cx="1221069" cy="2186517"/>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8" name="TextBox 18"/>
          <p:cNvSpPr txBox="1"/>
          <p:nvPr/>
        </p:nvSpPr>
        <p:spPr>
          <a:xfrm>
            <a:off x="1422312" y="8236472"/>
            <a:ext cx="3849021" cy="2050528"/>
          </a:xfrm>
          <a:prstGeom prst="rect">
            <a:avLst/>
          </a:prstGeom>
        </p:spPr>
        <p:txBody>
          <a:bodyPr lIns="0" tIns="0" rIns="0" bIns="0" rtlCol="0" anchor="t">
            <a:spAutoFit/>
          </a:bodyPr>
          <a:lstStyle/>
          <a:p>
            <a:pPr algn="ctr">
              <a:lnSpc>
                <a:spcPts val="2714"/>
              </a:lnSpc>
            </a:pPr>
            <a:r>
              <a:rPr lang="en-US" sz="1967" spc="192" dirty="0">
                <a:solidFill>
                  <a:srgbClr val="040506"/>
                </a:solidFill>
                <a:latin typeface="Montserrat Classic" panose="020B0604020202020204" charset="0"/>
              </a:rPr>
              <a:t>A complete suite of custom coatings, coating services, equipment, and turnkey operations for the medical market.</a:t>
            </a:r>
          </a:p>
          <a:p>
            <a:pPr algn="ctr">
              <a:lnSpc>
                <a:spcPts val="2714"/>
              </a:lnSpc>
            </a:pPr>
            <a:endParaRPr lang="en-US" sz="1967" spc="192" dirty="0">
              <a:solidFill>
                <a:srgbClr val="040506"/>
              </a:solidFill>
              <a:latin typeface="Montserrat Light"/>
            </a:endParaRPr>
          </a:p>
        </p:txBody>
      </p:sp>
      <p:grpSp>
        <p:nvGrpSpPr>
          <p:cNvPr id="19" name="Group 19"/>
          <p:cNvGrpSpPr/>
          <p:nvPr/>
        </p:nvGrpSpPr>
        <p:grpSpPr>
          <a:xfrm rot="5400000">
            <a:off x="2627699" y="6062342"/>
            <a:ext cx="1462680" cy="2539139"/>
            <a:chOff x="0" y="0"/>
            <a:chExt cx="385233" cy="668744"/>
          </a:xfrm>
        </p:grpSpPr>
        <p:sp>
          <p:nvSpPr>
            <p:cNvPr id="20" name="Freeform 20"/>
            <p:cNvSpPr/>
            <p:nvPr/>
          </p:nvSpPr>
          <p:spPr>
            <a:xfrm>
              <a:off x="0" y="0"/>
              <a:ext cx="385233" cy="668744"/>
            </a:xfrm>
            <a:custGeom>
              <a:avLst/>
              <a:gdLst/>
              <a:ahLst/>
              <a:cxnLst/>
              <a:rect l="l" t="t" r="r" b="b"/>
              <a:pathLst>
                <a:path w="385233" h="668744">
                  <a:moveTo>
                    <a:pt x="132324" y="0"/>
                  </a:moveTo>
                  <a:lnTo>
                    <a:pt x="252908" y="0"/>
                  </a:lnTo>
                  <a:cubicBezTo>
                    <a:pt x="288003" y="0"/>
                    <a:pt x="321660" y="13941"/>
                    <a:pt x="346476" y="38757"/>
                  </a:cubicBezTo>
                  <a:cubicBezTo>
                    <a:pt x="371291" y="63572"/>
                    <a:pt x="385233" y="97230"/>
                    <a:pt x="385233" y="132324"/>
                  </a:cubicBezTo>
                  <a:lnTo>
                    <a:pt x="385233" y="536420"/>
                  </a:lnTo>
                  <a:cubicBezTo>
                    <a:pt x="385233" y="609501"/>
                    <a:pt x="325989" y="668744"/>
                    <a:pt x="252908" y="668744"/>
                  </a:cubicBezTo>
                  <a:lnTo>
                    <a:pt x="132324" y="668744"/>
                  </a:lnTo>
                  <a:cubicBezTo>
                    <a:pt x="97230" y="668744"/>
                    <a:pt x="63572" y="654803"/>
                    <a:pt x="38757" y="629987"/>
                  </a:cubicBezTo>
                  <a:cubicBezTo>
                    <a:pt x="13941" y="605172"/>
                    <a:pt x="0" y="571515"/>
                    <a:pt x="0" y="536420"/>
                  </a:cubicBezTo>
                  <a:lnTo>
                    <a:pt x="0" y="132324"/>
                  </a:lnTo>
                  <a:cubicBezTo>
                    <a:pt x="0" y="97230"/>
                    <a:pt x="13941" y="63572"/>
                    <a:pt x="38757" y="38757"/>
                  </a:cubicBezTo>
                  <a:cubicBezTo>
                    <a:pt x="63572" y="13941"/>
                    <a:pt x="97230" y="0"/>
                    <a:pt x="132324" y="0"/>
                  </a:cubicBezTo>
                  <a:close/>
                </a:path>
              </a:pathLst>
            </a:custGeom>
            <a:solidFill>
              <a:srgbClr val="FFFFFF">
                <a:alpha val="86667"/>
              </a:srgbClr>
            </a:solidFill>
            <a:ln cap="rnd">
              <a:noFill/>
              <a:prstDash val="solid"/>
              <a:round/>
            </a:ln>
          </p:spPr>
          <p:txBody>
            <a:bodyPr/>
            <a:lstStyle/>
            <a:p>
              <a:endParaRPr lang="en-US"/>
            </a:p>
          </p:txBody>
        </p:sp>
        <p:sp>
          <p:nvSpPr>
            <p:cNvPr id="21" name="TextBox 21"/>
            <p:cNvSpPr txBox="1"/>
            <p:nvPr/>
          </p:nvSpPr>
          <p:spPr>
            <a:xfrm>
              <a:off x="0" y="-19050"/>
              <a:ext cx="385233" cy="687794"/>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22" name="Freeform 22"/>
          <p:cNvSpPr/>
          <p:nvPr/>
        </p:nvSpPr>
        <p:spPr>
          <a:xfrm rot="-1281731">
            <a:off x="2631647" y="6668641"/>
            <a:ext cx="1338340" cy="1410635"/>
          </a:xfrm>
          <a:custGeom>
            <a:avLst/>
            <a:gdLst/>
            <a:ahLst/>
            <a:cxnLst/>
            <a:rect l="l" t="t" r="r" b="b"/>
            <a:pathLst>
              <a:path w="1338340" h="1410635">
                <a:moveTo>
                  <a:pt x="0" y="0"/>
                </a:moveTo>
                <a:lnTo>
                  <a:pt x="1338340" y="0"/>
                </a:lnTo>
                <a:lnTo>
                  <a:pt x="1338340" y="1410636"/>
                </a:lnTo>
                <a:lnTo>
                  <a:pt x="0" y="141063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grpSp>
        <p:nvGrpSpPr>
          <p:cNvPr id="23" name="Group 23"/>
          <p:cNvGrpSpPr/>
          <p:nvPr/>
        </p:nvGrpSpPr>
        <p:grpSpPr>
          <a:xfrm rot="5400000">
            <a:off x="7143091" y="5148019"/>
            <a:ext cx="1462680" cy="2539139"/>
            <a:chOff x="0" y="0"/>
            <a:chExt cx="385233" cy="668744"/>
          </a:xfrm>
        </p:grpSpPr>
        <p:sp>
          <p:nvSpPr>
            <p:cNvPr id="24" name="Freeform 24"/>
            <p:cNvSpPr/>
            <p:nvPr/>
          </p:nvSpPr>
          <p:spPr>
            <a:xfrm>
              <a:off x="0" y="0"/>
              <a:ext cx="385233" cy="668744"/>
            </a:xfrm>
            <a:custGeom>
              <a:avLst/>
              <a:gdLst/>
              <a:ahLst/>
              <a:cxnLst/>
              <a:rect l="l" t="t" r="r" b="b"/>
              <a:pathLst>
                <a:path w="385233" h="668744">
                  <a:moveTo>
                    <a:pt x="132324" y="0"/>
                  </a:moveTo>
                  <a:lnTo>
                    <a:pt x="252908" y="0"/>
                  </a:lnTo>
                  <a:cubicBezTo>
                    <a:pt x="288003" y="0"/>
                    <a:pt x="321660" y="13941"/>
                    <a:pt x="346476" y="38757"/>
                  </a:cubicBezTo>
                  <a:cubicBezTo>
                    <a:pt x="371291" y="63572"/>
                    <a:pt x="385233" y="97230"/>
                    <a:pt x="385233" y="132324"/>
                  </a:cubicBezTo>
                  <a:lnTo>
                    <a:pt x="385233" y="536420"/>
                  </a:lnTo>
                  <a:cubicBezTo>
                    <a:pt x="385233" y="609501"/>
                    <a:pt x="325989" y="668744"/>
                    <a:pt x="252908" y="668744"/>
                  </a:cubicBezTo>
                  <a:lnTo>
                    <a:pt x="132324" y="668744"/>
                  </a:lnTo>
                  <a:cubicBezTo>
                    <a:pt x="97230" y="668744"/>
                    <a:pt x="63572" y="654803"/>
                    <a:pt x="38757" y="629987"/>
                  </a:cubicBezTo>
                  <a:cubicBezTo>
                    <a:pt x="13941" y="605172"/>
                    <a:pt x="0" y="571515"/>
                    <a:pt x="0" y="536420"/>
                  </a:cubicBezTo>
                  <a:lnTo>
                    <a:pt x="0" y="132324"/>
                  </a:lnTo>
                  <a:cubicBezTo>
                    <a:pt x="0" y="97230"/>
                    <a:pt x="13941" y="63572"/>
                    <a:pt x="38757" y="38757"/>
                  </a:cubicBezTo>
                  <a:cubicBezTo>
                    <a:pt x="63572" y="13941"/>
                    <a:pt x="97230" y="0"/>
                    <a:pt x="132324" y="0"/>
                  </a:cubicBezTo>
                  <a:close/>
                </a:path>
              </a:pathLst>
            </a:custGeom>
            <a:solidFill>
              <a:srgbClr val="FFFFFF">
                <a:alpha val="86667"/>
              </a:srgbClr>
            </a:solidFill>
            <a:ln cap="rnd">
              <a:noFill/>
              <a:prstDash val="solid"/>
              <a:round/>
            </a:ln>
          </p:spPr>
          <p:txBody>
            <a:bodyPr/>
            <a:lstStyle/>
            <a:p>
              <a:endParaRPr lang="en-US"/>
            </a:p>
          </p:txBody>
        </p:sp>
        <p:sp>
          <p:nvSpPr>
            <p:cNvPr id="25" name="TextBox 25"/>
            <p:cNvSpPr txBox="1"/>
            <p:nvPr/>
          </p:nvSpPr>
          <p:spPr>
            <a:xfrm>
              <a:off x="0" y="-19050"/>
              <a:ext cx="385233" cy="687794"/>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26" name="Freeform 26"/>
          <p:cNvSpPr/>
          <p:nvPr/>
        </p:nvSpPr>
        <p:spPr>
          <a:xfrm>
            <a:off x="7291445" y="5890360"/>
            <a:ext cx="1165972" cy="1165972"/>
          </a:xfrm>
          <a:custGeom>
            <a:avLst/>
            <a:gdLst/>
            <a:ahLst/>
            <a:cxnLst/>
            <a:rect l="l" t="t" r="r" b="b"/>
            <a:pathLst>
              <a:path w="1165972" h="1165972">
                <a:moveTo>
                  <a:pt x="0" y="0"/>
                </a:moveTo>
                <a:lnTo>
                  <a:pt x="1165972" y="0"/>
                </a:lnTo>
                <a:lnTo>
                  <a:pt x="1165972" y="1165972"/>
                </a:lnTo>
                <a:lnTo>
                  <a:pt x="0" y="11659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7" name="Group 27"/>
          <p:cNvGrpSpPr/>
          <p:nvPr/>
        </p:nvGrpSpPr>
        <p:grpSpPr>
          <a:xfrm rot="5400000">
            <a:off x="11390986" y="4435074"/>
            <a:ext cx="1462680" cy="2539139"/>
            <a:chOff x="0" y="0"/>
            <a:chExt cx="385233" cy="668744"/>
          </a:xfrm>
        </p:grpSpPr>
        <p:sp>
          <p:nvSpPr>
            <p:cNvPr id="28" name="Freeform 28"/>
            <p:cNvSpPr/>
            <p:nvPr/>
          </p:nvSpPr>
          <p:spPr>
            <a:xfrm>
              <a:off x="0" y="0"/>
              <a:ext cx="385233" cy="668744"/>
            </a:xfrm>
            <a:custGeom>
              <a:avLst/>
              <a:gdLst/>
              <a:ahLst/>
              <a:cxnLst/>
              <a:rect l="l" t="t" r="r" b="b"/>
              <a:pathLst>
                <a:path w="385233" h="668744">
                  <a:moveTo>
                    <a:pt x="132324" y="0"/>
                  </a:moveTo>
                  <a:lnTo>
                    <a:pt x="252908" y="0"/>
                  </a:lnTo>
                  <a:cubicBezTo>
                    <a:pt x="288003" y="0"/>
                    <a:pt x="321660" y="13941"/>
                    <a:pt x="346476" y="38757"/>
                  </a:cubicBezTo>
                  <a:cubicBezTo>
                    <a:pt x="371291" y="63572"/>
                    <a:pt x="385233" y="97230"/>
                    <a:pt x="385233" y="132324"/>
                  </a:cubicBezTo>
                  <a:lnTo>
                    <a:pt x="385233" y="536420"/>
                  </a:lnTo>
                  <a:cubicBezTo>
                    <a:pt x="385233" y="609501"/>
                    <a:pt x="325989" y="668744"/>
                    <a:pt x="252908" y="668744"/>
                  </a:cubicBezTo>
                  <a:lnTo>
                    <a:pt x="132324" y="668744"/>
                  </a:lnTo>
                  <a:cubicBezTo>
                    <a:pt x="97230" y="668744"/>
                    <a:pt x="63572" y="654803"/>
                    <a:pt x="38757" y="629987"/>
                  </a:cubicBezTo>
                  <a:cubicBezTo>
                    <a:pt x="13941" y="605172"/>
                    <a:pt x="0" y="571515"/>
                    <a:pt x="0" y="536420"/>
                  </a:cubicBezTo>
                  <a:lnTo>
                    <a:pt x="0" y="132324"/>
                  </a:lnTo>
                  <a:cubicBezTo>
                    <a:pt x="0" y="97230"/>
                    <a:pt x="13941" y="63572"/>
                    <a:pt x="38757" y="38757"/>
                  </a:cubicBezTo>
                  <a:cubicBezTo>
                    <a:pt x="63572" y="13941"/>
                    <a:pt x="97230" y="0"/>
                    <a:pt x="132324" y="0"/>
                  </a:cubicBezTo>
                  <a:close/>
                </a:path>
              </a:pathLst>
            </a:custGeom>
            <a:solidFill>
              <a:srgbClr val="FFFFFF">
                <a:alpha val="86667"/>
              </a:srgbClr>
            </a:solidFill>
            <a:ln cap="rnd">
              <a:noFill/>
              <a:prstDash val="solid"/>
              <a:round/>
            </a:ln>
          </p:spPr>
          <p:txBody>
            <a:bodyPr/>
            <a:lstStyle/>
            <a:p>
              <a:endParaRPr lang="en-US"/>
            </a:p>
          </p:txBody>
        </p:sp>
        <p:sp>
          <p:nvSpPr>
            <p:cNvPr id="29" name="TextBox 29"/>
            <p:cNvSpPr txBox="1"/>
            <p:nvPr/>
          </p:nvSpPr>
          <p:spPr>
            <a:xfrm>
              <a:off x="0" y="-19050"/>
              <a:ext cx="385233" cy="687794"/>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30" name="Freeform 30"/>
          <p:cNvSpPr/>
          <p:nvPr/>
        </p:nvSpPr>
        <p:spPr>
          <a:xfrm>
            <a:off x="11417300" y="5011062"/>
            <a:ext cx="1410052" cy="1406526"/>
          </a:xfrm>
          <a:custGeom>
            <a:avLst/>
            <a:gdLst/>
            <a:ahLst/>
            <a:cxnLst/>
            <a:rect l="l" t="t" r="r" b="b"/>
            <a:pathLst>
              <a:path w="1410052" h="1406526">
                <a:moveTo>
                  <a:pt x="0" y="0"/>
                </a:moveTo>
                <a:lnTo>
                  <a:pt x="1410052" y="0"/>
                </a:lnTo>
                <a:lnTo>
                  <a:pt x="1410052" y="1406526"/>
                </a:lnTo>
                <a:lnTo>
                  <a:pt x="0" y="14065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31" name="Group 31"/>
          <p:cNvGrpSpPr/>
          <p:nvPr/>
        </p:nvGrpSpPr>
        <p:grpSpPr>
          <a:xfrm rot="5400000">
            <a:off x="15570622" y="2523104"/>
            <a:ext cx="1462680" cy="2539139"/>
            <a:chOff x="0" y="0"/>
            <a:chExt cx="385233" cy="668744"/>
          </a:xfrm>
        </p:grpSpPr>
        <p:sp>
          <p:nvSpPr>
            <p:cNvPr id="32" name="Freeform 32"/>
            <p:cNvSpPr/>
            <p:nvPr/>
          </p:nvSpPr>
          <p:spPr>
            <a:xfrm>
              <a:off x="0" y="0"/>
              <a:ext cx="385233" cy="668744"/>
            </a:xfrm>
            <a:custGeom>
              <a:avLst/>
              <a:gdLst/>
              <a:ahLst/>
              <a:cxnLst/>
              <a:rect l="l" t="t" r="r" b="b"/>
              <a:pathLst>
                <a:path w="385233" h="668744">
                  <a:moveTo>
                    <a:pt x="132324" y="0"/>
                  </a:moveTo>
                  <a:lnTo>
                    <a:pt x="252908" y="0"/>
                  </a:lnTo>
                  <a:cubicBezTo>
                    <a:pt x="288003" y="0"/>
                    <a:pt x="321660" y="13941"/>
                    <a:pt x="346476" y="38757"/>
                  </a:cubicBezTo>
                  <a:cubicBezTo>
                    <a:pt x="371291" y="63572"/>
                    <a:pt x="385233" y="97230"/>
                    <a:pt x="385233" y="132324"/>
                  </a:cubicBezTo>
                  <a:lnTo>
                    <a:pt x="385233" y="536420"/>
                  </a:lnTo>
                  <a:cubicBezTo>
                    <a:pt x="385233" y="609501"/>
                    <a:pt x="325989" y="668744"/>
                    <a:pt x="252908" y="668744"/>
                  </a:cubicBezTo>
                  <a:lnTo>
                    <a:pt x="132324" y="668744"/>
                  </a:lnTo>
                  <a:cubicBezTo>
                    <a:pt x="97230" y="668744"/>
                    <a:pt x="63572" y="654803"/>
                    <a:pt x="38757" y="629987"/>
                  </a:cubicBezTo>
                  <a:cubicBezTo>
                    <a:pt x="13941" y="605172"/>
                    <a:pt x="0" y="571515"/>
                    <a:pt x="0" y="536420"/>
                  </a:cubicBezTo>
                  <a:lnTo>
                    <a:pt x="0" y="132324"/>
                  </a:lnTo>
                  <a:cubicBezTo>
                    <a:pt x="0" y="97230"/>
                    <a:pt x="13941" y="63572"/>
                    <a:pt x="38757" y="38757"/>
                  </a:cubicBezTo>
                  <a:cubicBezTo>
                    <a:pt x="63572" y="13941"/>
                    <a:pt x="97230" y="0"/>
                    <a:pt x="132324" y="0"/>
                  </a:cubicBezTo>
                  <a:close/>
                </a:path>
              </a:pathLst>
            </a:custGeom>
            <a:solidFill>
              <a:srgbClr val="FFFFFF">
                <a:alpha val="86667"/>
              </a:srgbClr>
            </a:solidFill>
            <a:ln cap="rnd">
              <a:noFill/>
              <a:prstDash val="solid"/>
              <a:round/>
            </a:ln>
          </p:spPr>
          <p:txBody>
            <a:bodyPr/>
            <a:lstStyle/>
            <a:p>
              <a:endParaRPr lang="en-US"/>
            </a:p>
          </p:txBody>
        </p:sp>
        <p:sp>
          <p:nvSpPr>
            <p:cNvPr id="33" name="TextBox 33"/>
            <p:cNvSpPr txBox="1"/>
            <p:nvPr/>
          </p:nvSpPr>
          <p:spPr>
            <a:xfrm>
              <a:off x="0" y="-19050"/>
              <a:ext cx="385233" cy="687794"/>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34" name="Freeform 34"/>
          <p:cNvSpPr/>
          <p:nvPr/>
        </p:nvSpPr>
        <p:spPr>
          <a:xfrm>
            <a:off x="15678989" y="3214215"/>
            <a:ext cx="1245946" cy="1309798"/>
          </a:xfrm>
          <a:custGeom>
            <a:avLst/>
            <a:gdLst/>
            <a:ahLst/>
            <a:cxnLst/>
            <a:rect l="l" t="t" r="r" b="b"/>
            <a:pathLst>
              <a:path w="1245946" h="1309798">
                <a:moveTo>
                  <a:pt x="0" y="0"/>
                </a:moveTo>
                <a:lnTo>
                  <a:pt x="1245946" y="0"/>
                </a:lnTo>
                <a:lnTo>
                  <a:pt x="1245946" y="1309798"/>
                </a:lnTo>
                <a:lnTo>
                  <a:pt x="0" y="13097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5" name="TextBox 35"/>
          <p:cNvSpPr txBox="1"/>
          <p:nvPr/>
        </p:nvSpPr>
        <p:spPr>
          <a:xfrm>
            <a:off x="1687631" y="1722616"/>
            <a:ext cx="11764696" cy="2582184"/>
          </a:xfrm>
          <a:prstGeom prst="rect">
            <a:avLst/>
          </a:prstGeom>
        </p:spPr>
        <p:txBody>
          <a:bodyPr lIns="0" tIns="0" rIns="0" bIns="0" rtlCol="0" anchor="t">
            <a:spAutoFit/>
          </a:bodyPr>
          <a:lstStyle/>
          <a:p>
            <a:pPr algn="ctr">
              <a:lnSpc>
                <a:spcPts val="6845"/>
              </a:lnSpc>
            </a:pPr>
            <a:r>
              <a:rPr lang="en-US" sz="4960" spc="173" dirty="0">
                <a:solidFill>
                  <a:srgbClr val="1F4A90"/>
                </a:solidFill>
                <a:latin typeface="Arial Black" panose="020B0A04020102020204" pitchFamily="34" charset="0"/>
              </a:rPr>
              <a:t>MEDICAL DEVICE COATING SOLUTIONS</a:t>
            </a:r>
          </a:p>
          <a:p>
            <a:pPr marL="0" lvl="0" indent="0" algn="ctr">
              <a:lnSpc>
                <a:spcPts val="6845"/>
              </a:lnSpc>
              <a:spcBef>
                <a:spcPct val="0"/>
              </a:spcBef>
            </a:pPr>
            <a:endParaRPr lang="en-US" sz="4960" spc="173" dirty="0">
              <a:solidFill>
                <a:srgbClr val="1F4A90"/>
              </a:solidFill>
              <a:latin typeface="Archivo Black"/>
            </a:endParaRPr>
          </a:p>
        </p:txBody>
      </p:sp>
      <p:sp>
        <p:nvSpPr>
          <p:cNvPr id="36" name="TextBox 36"/>
          <p:cNvSpPr txBox="1"/>
          <p:nvPr/>
        </p:nvSpPr>
        <p:spPr>
          <a:xfrm>
            <a:off x="5949920" y="7573158"/>
            <a:ext cx="3849021" cy="1364728"/>
          </a:xfrm>
          <a:prstGeom prst="rect">
            <a:avLst/>
          </a:prstGeom>
        </p:spPr>
        <p:txBody>
          <a:bodyPr lIns="0" tIns="0" rIns="0" bIns="0" rtlCol="0" anchor="t">
            <a:spAutoFit/>
          </a:bodyPr>
          <a:lstStyle/>
          <a:p>
            <a:pPr algn="ctr">
              <a:lnSpc>
                <a:spcPts val="2714"/>
              </a:lnSpc>
            </a:pPr>
            <a:r>
              <a:rPr lang="en-US" sz="1967" spc="192" dirty="0">
                <a:solidFill>
                  <a:srgbClr val="040506"/>
                </a:solidFill>
                <a:latin typeface="Montserrat Classic" panose="020B0604020202020204" charset="0"/>
              </a:rPr>
              <a:t>Our products are sold and used on medical devices around the world and in every system of the body.</a:t>
            </a:r>
          </a:p>
        </p:txBody>
      </p:sp>
      <p:sp>
        <p:nvSpPr>
          <p:cNvPr id="37" name="TextBox 37"/>
          <p:cNvSpPr txBox="1"/>
          <p:nvPr/>
        </p:nvSpPr>
        <p:spPr>
          <a:xfrm>
            <a:off x="10564264" y="6736158"/>
            <a:ext cx="3671833" cy="3765028"/>
          </a:xfrm>
          <a:prstGeom prst="rect">
            <a:avLst/>
          </a:prstGeom>
        </p:spPr>
        <p:txBody>
          <a:bodyPr lIns="0" tIns="0" rIns="0" bIns="0" rtlCol="0" anchor="t">
            <a:spAutoFit/>
          </a:bodyPr>
          <a:lstStyle/>
          <a:p>
            <a:pPr algn="ctr">
              <a:lnSpc>
                <a:spcPts val="2714"/>
              </a:lnSpc>
            </a:pPr>
            <a:r>
              <a:rPr lang="en-US" sz="1967" spc="192" dirty="0">
                <a:solidFill>
                  <a:srgbClr val="040506"/>
                </a:solidFill>
                <a:latin typeface="Montserrat Classic" panose="020B0604020202020204" charset="0"/>
              </a:rPr>
              <a:t>Our technologies add value by providing unsurpassed lubricity, thromboresistance, antimicrobial, platelet and protein adhesion reduction, non-leaching, low particulate, bio- compatibility and many other properties.</a:t>
            </a:r>
          </a:p>
          <a:p>
            <a:pPr algn="ctr">
              <a:lnSpc>
                <a:spcPts val="2714"/>
              </a:lnSpc>
            </a:pPr>
            <a:endParaRPr lang="en-US" sz="1967" spc="192" dirty="0">
              <a:solidFill>
                <a:srgbClr val="040506"/>
              </a:solidFill>
              <a:latin typeface="Montserrat Light"/>
            </a:endParaRPr>
          </a:p>
        </p:txBody>
      </p:sp>
      <p:sp>
        <p:nvSpPr>
          <p:cNvPr id="38" name="TextBox 38"/>
          <p:cNvSpPr txBox="1"/>
          <p:nvPr/>
        </p:nvSpPr>
        <p:spPr>
          <a:xfrm>
            <a:off x="14618446" y="6158195"/>
            <a:ext cx="3367033" cy="2393428"/>
          </a:xfrm>
          <a:prstGeom prst="rect">
            <a:avLst/>
          </a:prstGeom>
        </p:spPr>
        <p:txBody>
          <a:bodyPr lIns="0" tIns="0" rIns="0" bIns="0" rtlCol="0" anchor="t">
            <a:spAutoFit/>
          </a:bodyPr>
          <a:lstStyle/>
          <a:p>
            <a:pPr algn="ctr">
              <a:lnSpc>
                <a:spcPts val="2714"/>
              </a:lnSpc>
            </a:pPr>
            <a:r>
              <a:rPr lang="en-US" sz="1967" spc="192" dirty="0">
                <a:solidFill>
                  <a:srgbClr val="040506"/>
                </a:solidFill>
                <a:latin typeface="Montserrat Classic" panose="020B0604020202020204" charset="0"/>
              </a:rPr>
              <a:t>Our products are backed by an outstanding R&amp;D, customer service, and tech support capabilities.</a:t>
            </a:r>
          </a:p>
          <a:p>
            <a:pPr algn="ctr">
              <a:lnSpc>
                <a:spcPts val="2714"/>
              </a:lnSpc>
            </a:pPr>
            <a:endParaRPr lang="en-US" sz="1967" spc="192" dirty="0">
              <a:solidFill>
                <a:srgbClr val="040506"/>
              </a:solidFill>
              <a:latin typeface="Montserrat Light"/>
            </a:endParaRPr>
          </a:p>
        </p:txBody>
      </p:sp>
      <p:sp>
        <p:nvSpPr>
          <p:cNvPr id="39" name="Freeform 39"/>
          <p:cNvSpPr/>
          <p:nvPr/>
        </p:nvSpPr>
        <p:spPr>
          <a:xfrm>
            <a:off x="0" y="0"/>
            <a:ext cx="3145768" cy="1174420"/>
          </a:xfrm>
          <a:custGeom>
            <a:avLst/>
            <a:gdLst/>
            <a:ahLst/>
            <a:cxnLst/>
            <a:rect l="l" t="t" r="r" b="b"/>
            <a:pathLst>
              <a:path w="3145768" h="1174420">
                <a:moveTo>
                  <a:pt x="0" y="0"/>
                </a:moveTo>
                <a:lnTo>
                  <a:pt x="3145768" y="0"/>
                </a:lnTo>
                <a:lnTo>
                  <a:pt x="3145768" y="1174420"/>
                </a:lnTo>
                <a:lnTo>
                  <a:pt x="0" y="1174420"/>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5743100" y="6930560"/>
            <a:ext cx="4536606" cy="1399249"/>
          </a:xfrm>
          <a:prstGeom prst="rect">
            <a:avLst/>
          </a:prstGeom>
        </p:spPr>
      </p:pic>
      <p:pic>
        <p:nvPicPr>
          <p:cNvPr id="3" name="Picture 3"/>
          <p:cNvPicPr>
            <a:picLocks noChangeAspect="1"/>
          </p:cNvPicPr>
          <p:nvPr/>
        </p:nvPicPr>
        <p:blipFill>
          <a:blip r:embed="rId3"/>
          <a:stretch>
            <a:fillRect/>
          </a:stretch>
        </p:blipFill>
        <p:spPr>
          <a:xfrm>
            <a:off x="10483262" y="6930560"/>
            <a:ext cx="4536606" cy="1399249"/>
          </a:xfrm>
          <a:prstGeom prst="rect">
            <a:avLst/>
          </a:prstGeom>
        </p:spPr>
      </p:pic>
      <p:sp>
        <p:nvSpPr>
          <p:cNvPr id="4" name="Freeform 4"/>
          <p:cNvSpPr/>
          <p:nvPr/>
        </p:nvSpPr>
        <p:spPr>
          <a:xfrm>
            <a:off x="4438847" y="7272765"/>
            <a:ext cx="13877810" cy="3014235"/>
          </a:xfrm>
          <a:custGeom>
            <a:avLst/>
            <a:gdLst/>
            <a:ahLst/>
            <a:cxnLst/>
            <a:rect l="l" t="t" r="r" b="b"/>
            <a:pathLst>
              <a:path w="13877810" h="3014235">
                <a:moveTo>
                  <a:pt x="0" y="0"/>
                </a:moveTo>
                <a:lnTo>
                  <a:pt x="13877810" y="0"/>
                </a:lnTo>
                <a:lnTo>
                  <a:pt x="13877810" y="3014235"/>
                </a:lnTo>
                <a:lnTo>
                  <a:pt x="0" y="3014235"/>
                </a:lnTo>
                <a:lnTo>
                  <a:pt x="0" y="0"/>
                </a:lnTo>
                <a:close/>
              </a:path>
            </a:pathLst>
          </a:custGeom>
          <a:blipFill>
            <a:blip r:embed="rId4"/>
            <a:stretch>
              <a:fillRect t="-158362" b="-617"/>
            </a:stretch>
          </a:blipFill>
        </p:spPr>
        <p:txBody>
          <a:bodyPr/>
          <a:lstStyle/>
          <a:p>
            <a:endParaRPr lang="en-US"/>
          </a:p>
        </p:txBody>
      </p:sp>
      <p:grpSp>
        <p:nvGrpSpPr>
          <p:cNvPr id="5" name="Group 5"/>
          <p:cNvGrpSpPr/>
          <p:nvPr/>
        </p:nvGrpSpPr>
        <p:grpSpPr>
          <a:xfrm>
            <a:off x="-807523" y="-85840"/>
            <a:ext cx="5246370" cy="10952475"/>
            <a:chOff x="0" y="0"/>
            <a:chExt cx="812800" cy="1696825"/>
          </a:xfrm>
        </p:grpSpPr>
        <p:sp>
          <p:nvSpPr>
            <p:cNvPr id="6" name="Freeform 6"/>
            <p:cNvSpPr/>
            <p:nvPr/>
          </p:nvSpPr>
          <p:spPr>
            <a:xfrm>
              <a:off x="0" y="0"/>
              <a:ext cx="812800" cy="1696825"/>
            </a:xfrm>
            <a:custGeom>
              <a:avLst/>
              <a:gdLst/>
              <a:ahLst/>
              <a:cxnLst/>
              <a:rect l="l" t="t" r="r" b="b"/>
              <a:pathLst>
                <a:path w="812800" h="1696825">
                  <a:moveTo>
                    <a:pt x="0" y="0"/>
                  </a:moveTo>
                  <a:lnTo>
                    <a:pt x="812800" y="0"/>
                  </a:lnTo>
                  <a:lnTo>
                    <a:pt x="812800" y="1696825"/>
                  </a:lnTo>
                  <a:lnTo>
                    <a:pt x="0" y="1696825"/>
                  </a:lnTo>
                  <a:close/>
                </a:path>
              </a:pathLst>
            </a:custGeom>
            <a:solidFill>
              <a:srgbClr val="DFECF8"/>
            </a:solidFill>
            <a:ln w="12700">
              <a:solidFill>
                <a:srgbClr val="000000"/>
              </a:solidFill>
            </a:ln>
          </p:spPr>
          <p:txBody>
            <a:bodyPr/>
            <a:lstStyle/>
            <a:p>
              <a:endParaRPr lang="en-US"/>
            </a:p>
          </p:txBody>
        </p:sp>
      </p:grpSp>
      <p:sp>
        <p:nvSpPr>
          <p:cNvPr id="7" name="Freeform 7"/>
          <p:cNvSpPr/>
          <p:nvPr/>
        </p:nvSpPr>
        <p:spPr>
          <a:xfrm>
            <a:off x="0" y="2136323"/>
            <a:ext cx="4438847" cy="3217304"/>
          </a:xfrm>
          <a:custGeom>
            <a:avLst/>
            <a:gdLst/>
            <a:ahLst/>
            <a:cxnLst/>
            <a:rect l="l" t="t" r="r" b="b"/>
            <a:pathLst>
              <a:path w="4438847" h="3217304">
                <a:moveTo>
                  <a:pt x="0" y="0"/>
                </a:moveTo>
                <a:lnTo>
                  <a:pt x="4438847" y="0"/>
                </a:lnTo>
                <a:lnTo>
                  <a:pt x="4438847" y="3217304"/>
                </a:lnTo>
                <a:lnTo>
                  <a:pt x="0" y="3217304"/>
                </a:lnTo>
                <a:lnTo>
                  <a:pt x="0" y="0"/>
                </a:lnTo>
                <a:close/>
              </a:path>
            </a:pathLst>
          </a:custGeom>
          <a:blipFill>
            <a:blip r:embed="rId5"/>
            <a:stretch>
              <a:fillRect/>
            </a:stretch>
          </a:blipFill>
        </p:spPr>
        <p:txBody>
          <a:bodyPr/>
          <a:lstStyle/>
          <a:p>
            <a:endParaRPr lang="en-US"/>
          </a:p>
        </p:txBody>
      </p:sp>
      <p:sp>
        <p:nvSpPr>
          <p:cNvPr id="8" name="Freeform 8"/>
          <p:cNvSpPr/>
          <p:nvPr/>
        </p:nvSpPr>
        <p:spPr>
          <a:xfrm>
            <a:off x="5746418" y="3645611"/>
            <a:ext cx="1180617" cy="1154053"/>
          </a:xfrm>
          <a:custGeom>
            <a:avLst/>
            <a:gdLst/>
            <a:ahLst/>
            <a:cxnLst/>
            <a:rect l="l" t="t" r="r" b="b"/>
            <a:pathLst>
              <a:path w="1180617" h="1154053">
                <a:moveTo>
                  <a:pt x="0" y="0"/>
                </a:moveTo>
                <a:lnTo>
                  <a:pt x="1180617" y="0"/>
                </a:lnTo>
                <a:lnTo>
                  <a:pt x="1180617" y="1154052"/>
                </a:lnTo>
                <a:lnTo>
                  <a:pt x="0" y="1154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6426919" y="719136"/>
            <a:ext cx="9290131" cy="1826590"/>
          </a:xfrm>
          <a:prstGeom prst="rect">
            <a:avLst/>
          </a:prstGeom>
        </p:spPr>
        <p:txBody>
          <a:bodyPr lIns="0" tIns="0" rIns="0" bIns="0" rtlCol="0" anchor="t">
            <a:spAutoFit/>
          </a:bodyPr>
          <a:lstStyle/>
          <a:p>
            <a:pPr marL="0" lvl="0" indent="0" algn="l">
              <a:lnSpc>
                <a:spcPts val="7291"/>
              </a:lnSpc>
              <a:spcBef>
                <a:spcPct val="0"/>
              </a:spcBef>
            </a:pPr>
            <a:r>
              <a:rPr lang="en-US" sz="5283" spc="184" dirty="0">
                <a:solidFill>
                  <a:srgbClr val="1F4A90"/>
                </a:solidFill>
                <a:latin typeface="Arial Black" panose="020B0A04020102020204" pitchFamily="34" charset="0"/>
              </a:rPr>
              <a:t>MEDICAL DEVICE COATING SERVICES</a:t>
            </a:r>
          </a:p>
        </p:txBody>
      </p:sp>
      <p:sp>
        <p:nvSpPr>
          <p:cNvPr id="10" name="TextBox 10"/>
          <p:cNvSpPr txBox="1"/>
          <p:nvPr/>
        </p:nvSpPr>
        <p:spPr>
          <a:xfrm>
            <a:off x="4642083" y="5143500"/>
            <a:ext cx="3965637" cy="2539157"/>
          </a:xfrm>
          <a:prstGeom prst="rect">
            <a:avLst/>
          </a:prstGeom>
        </p:spPr>
        <p:txBody>
          <a:bodyPr wrap="square" lIns="0" tIns="0" rIns="0" bIns="0" rtlCol="0" anchor="t">
            <a:spAutoFit/>
          </a:bodyPr>
          <a:lstStyle/>
          <a:p>
            <a:pPr>
              <a:lnSpc>
                <a:spcPts val="2187"/>
              </a:lnSpc>
            </a:pPr>
            <a:r>
              <a:rPr lang="en-US" sz="2000" dirty="0">
                <a:latin typeface="Montserrat Classic" panose="020B0604020202020204" charset="0"/>
              </a:rPr>
              <a:t>Our facility is capable of coating devices ranging from small batches for clinical tests to high volumes suitable for market introduction. This versatility ensures that we can meet your needs at every stage of product development and commercialization.</a:t>
            </a:r>
            <a:endParaRPr lang="en-US" sz="2000" spc="155" dirty="0">
              <a:solidFill>
                <a:srgbClr val="000000"/>
              </a:solidFill>
              <a:latin typeface="Montserrat Classic" panose="020B0604020202020204" charset="0"/>
            </a:endParaRPr>
          </a:p>
        </p:txBody>
      </p:sp>
      <p:sp>
        <p:nvSpPr>
          <p:cNvPr id="11" name="Freeform 11"/>
          <p:cNvSpPr/>
          <p:nvPr/>
        </p:nvSpPr>
        <p:spPr>
          <a:xfrm>
            <a:off x="10548795" y="3584089"/>
            <a:ext cx="1180617" cy="1154053"/>
          </a:xfrm>
          <a:custGeom>
            <a:avLst/>
            <a:gdLst/>
            <a:ahLst/>
            <a:cxnLst/>
            <a:rect l="l" t="t" r="r" b="b"/>
            <a:pathLst>
              <a:path w="1180617" h="1154053">
                <a:moveTo>
                  <a:pt x="0" y="0"/>
                </a:moveTo>
                <a:lnTo>
                  <a:pt x="1180617" y="0"/>
                </a:lnTo>
                <a:lnTo>
                  <a:pt x="1180617" y="1154052"/>
                </a:lnTo>
                <a:lnTo>
                  <a:pt x="0" y="1154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9770468" y="5107650"/>
            <a:ext cx="3245048" cy="1974900"/>
          </a:xfrm>
          <a:prstGeom prst="rect">
            <a:avLst/>
          </a:prstGeom>
        </p:spPr>
        <p:txBody>
          <a:bodyPr wrap="square" lIns="0" tIns="0" rIns="0" bIns="0" rtlCol="0" anchor="t">
            <a:spAutoFit/>
          </a:bodyPr>
          <a:lstStyle/>
          <a:p>
            <a:pPr>
              <a:lnSpc>
                <a:spcPts val="2187"/>
              </a:lnSpc>
            </a:pPr>
            <a:r>
              <a:rPr lang="en-US" sz="2000" spc="155" dirty="0">
                <a:solidFill>
                  <a:srgbClr val="000000"/>
                </a:solidFill>
                <a:latin typeface="Montserrat Classic" panose="020B0604020202020204" charset="0"/>
              </a:rPr>
              <a:t>Once coated, devices can be delivered in bulk or assembled, packaged and sterilized with client labeling at our facility.</a:t>
            </a:r>
            <a:endParaRPr lang="en-US" sz="2000" spc="155" dirty="0">
              <a:solidFill>
                <a:srgbClr val="000000"/>
              </a:solidFill>
              <a:latin typeface="Montserrat Light"/>
            </a:endParaRPr>
          </a:p>
        </p:txBody>
      </p:sp>
      <p:sp>
        <p:nvSpPr>
          <p:cNvPr id="14" name="Freeform 14"/>
          <p:cNvSpPr/>
          <p:nvPr/>
        </p:nvSpPr>
        <p:spPr>
          <a:xfrm>
            <a:off x="15351172" y="3562165"/>
            <a:ext cx="1180617" cy="1154053"/>
          </a:xfrm>
          <a:custGeom>
            <a:avLst/>
            <a:gdLst/>
            <a:ahLst/>
            <a:cxnLst/>
            <a:rect l="l" t="t" r="r" b="b"/>
            <a:pathLst>
              <a:path w="1180617" h="1154053">
                <a:moveTo>
                  <a:pt x="0" y="0"/>
                </a:moveTo>
                <a:lnTo>
                  <a:pt x="1180617" y="0"/>
                </a:lnTo>
                <a:lnTo>
                  <a:pt x="1180617" y="1154052"/>
                </a:lnTo>
                <a:lnTo>
                  <a:pt x="0" y="1154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p:cNvSpPr txBox="1"/>
          <p:nvPr/>
        </p:nvSpPr>
        <p:spPr>
          <a:xfrm>
            <a:off x="14554200" y="5032475"/>
            <a:ext cx="3022009" cy="1672446"/>
          </a:xfrm>
          <a:prstGeom prst="rect">
            <a:avLst/>
          </a:prstGeom>
        </p:spPr>
        <p:txBody>
          <a:bodyPr lIns="0" tIns="0" rIns="0" bIns="0" rtlCol="0" anchor="t">
            <a:spAutoFit/>
          </a:bodyPr>
          <a:lstStyle/>
          <a:p>
            <a:pPr>
              <a:lnSpc>
                <a:spcPts val="2187"/>
              </a:lnSpc>
            </a:pPr>
            <a:r>
              <a:rPr lang="en-US" sz="2000" spc="155" dirty="0">
                <a:solidFill>
                  <a:srgbClr val="000000"/>
                </a:solidFill>
                <a:latin typeface="Montserrat Classic" panose="020B0604020202020204" charset="0"/>
              </a:rPr>
              <a:t>Hydromer also offers contract R&amp;D, custom machine building and tech transfer services</a:t>
            </a:r>
            <a:r>
              <a:rPr lang="en-US" sz="1585" spc="155" dirty="0">
                <a:solidFill>
                  <a:srgbClr val="000000"/>
                </a:solidFill>
                <a:latin typeface="Montserrat Classic" panose="020B0604020202020204" charset="0"/>
              </a:rPr>
              <a:t>.</a:t>
            </a:r>
          </a:p>
          <a:p>
            <a:pPr>
              <a:lnSpc>
                <a:spcPts val="2187"/>
              </a:lnSpc>
            </a:pPr>
            <a:endParaRPr lang="en-US" sz="1585" spc="155" dirty="0">
              <a:solidFill>
                <a:srgbClr val="000000"/>
              </a:solidFill>
              <a:latin typeface="Montserrat Light"/>
            </a:endParaRPr>
          </a:p>
        </p:txBody>
      </p:sp>
      <p:sp>
        <p:nvSpPr>
          <p:cNvPr id="17" name="Freeform 17"/>
          <p:cNvSpPr/>
          <p:nvPr/>
        </p:nvSpPr>
        <p:spPr>
          <a:xfrm>
            <a:off x="0" y="0"/>
            <a:ext cx="3145768" cy="1174420"/>
          </a:xfrm>
          <a:custGeom>
            <a:avLst/>
            <a:gdLst/>
            <a:ahLst/>
            <a:cxnLst/>
            <a:rect l="l" t="t" r="r" b="b"/>
            <a:pathLst>
              <a:path w="3145768" h="1174420">
                <a:moveTo>
                  <a:pt x="0" y="0"/>
                </a:moveTo>
                <a:lnTo>
                  <a:pt x="3145768" y="0"/>
                </a:lnTo>
                <a:lnTo>
                  <a:pt x="3145768" y="1174420"/>
                </a:lnTo>
                <a:lnTo>
                  <a:pt x="0" y="1174420"/>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6FF"/>
        </a:solidFill>
        <a:effectLst/>
      </p:bgPr>
    </p:bg>
    <p:spTree>
      <p:nvGrpSpPr>
        <p:cNvPr id="1" name=""/>
        <p:cNvGrpSpPr/>
        <p:nvPr/>
      </p:nvGrpSpPr>
      <p:grpSpPr>
        <a:xfrm>
          <a:off x="0" y="0"/>
          <a:ext cx="0" cy="0"/>
          <a:chOff x="0" y="0"/>
          <a:chExt cx="0" cy="0"/>
        </a:xfrm>
      </p:grpSpPr>
      <p:grpSp>
        <p:nvGrpSpPr>
          <p:cNvPr id="2" name="Group 2"/>
          <p:cNvGrpSpPr/>
          <p:nvPr/>
        </p:nvGrpSpPr>
        <p:grpSpPr>
          <a:xfrm>
            <a:off x="-198185" y="0"/>
            <a:ext cx="8826811" cy="10287000"/>
            <a:chOff x="0" y="0"/>
            <a:chExt cx="8826811" cy="10287000"/>
          </a:xfrm>
        </p:grpSpPr>
        <p:sp>
          <p:nvSpPr>
            <p:cNvPr id="3" name="Freeform 3"/>
            <p:cNvSpPr/>
            <p:nvPr/>
          </p:nvSpPr>
          <p:spPr>
            <a:xfrm>
              <a:off x="0" y="0"/>
              <a:ext cx="8826811" cy="10287000"/>
            </a:xfrm>
            <a:custGeom>
              <a:avLst/>
              <a:gdLst/>
              <a:ahLst/>
              <a:cxnLst/>
              <a:rect l="l" t="t" r="r" b="b"/>
              <a:pathLst>
                <a:path w="8826811" h="10287000">
                  <a:moveTo>
                    <a:pt x="8826811" y="762"/>
                  </a:moveTo>
                  <a:cubicBezTo>
                    <a:pt x="8822633" y="20447"/>
                    <a:pt x="8818846" y="40132"/>
                    <a:pt x="8814276" y="59690"/>
                  </a:cubicBezTo>
                  <a:cubicBezTo>
                    <a:pt x="8716221" y="485521"/>
                    <a:pt x="8618035" y="911225"/>
                    <a:pt x="8519980" y="1337056"/>
                  </a:cubicBezTo>
                  <a:cubicBezTo>
                    <a:pt x="8375052" y="1966722"/>
                    <a:pt x="8230514" y="2596388"/>
                    <a:pt x="8085455" y="3225927"/>
                  </a:cubicBezTo>
                  <a:cubicBezTo>
                    <a:pt x="7907231" y="3999103"/>
                    <a:pt x="7728486" y="4772152"/>
                    <a:pt x="7550262" y="5545328"/>
                  </a:cubicBezTo>
                  <a:cubicBezTo>
                    <a:pt x="7396717" y="6211443"/>
                    <a:pt x="7243432" y="6877558"/>
                    <a:pt x="7090016" y="7543800"/>
                  </a:cubicBezTo>
                  <a:cubicBezTo>
                    <a:pt x="6955272" y="8129016"/>
                    <a:pt x="6820788" y="8714105"/>
                    <a:pt x="6685783" y="9299194"/>
                  </a:cubicBezTo>
                  <a:cubicBezTo>
                    <a:pt x="6609924" y="9628251"/>
                    <a:pt x="6533412" y="9957181"/>
                    <a:pt x="6457161" y="10286238"/>
                  </a:cubicBezTo>
                  <a:cubicBezTo>
                    <a:pt x="4317308" y="10286238"/>
                    <a:pt x="2177586" y="10286111"/>
                    <a:pt x="37864" y="10287000"/>
                  </a:cubicBezTo>
                  <a:cubicBezTo>
                    <a:pt x="6920" y="10287000"/>
                    <a:pt x="0" y="10280269"/>
                    <a:pt x="0" y="10250043"/>
                  </a:cubicBezTo>
                  <a:cubicBezTo>
                    <a:pt x="783" y="6845681"/>
                    <a:pt x="783" y="3441319"/>
                    <a:pt x="0" y="36957"/>
                  </a:cubicBezTo>
                  <a:cubicBezTo>
                    <a:pt x="0" y="6731"/>
                    <a:pt x="6920" y="0"/>
                    <a:pt x="37864" y="0"/>
                  </a:cubicBezTo>
                  <a:cubicBezTo>
                    <a:pt x="2967513" y="762"/>
                    <a:pt x="5897162" y="762"/>
                    <a:pt x="8826811" y="762"/>
                  </a:cubicBezTo>
                  <a:close/>
                </a:path>
              </a:pathLst>
            </a:custGeom>
            <a:solidFill>
              <a:srgbClr val="DFECF8"/>
            </a:solidFill>
            <a:ln w="12700">
              <a:solidFill>
                <a:srgbClr val="000000"/>
              </a:solidFill>
            </a:ln>
          </p:spPr>
          <p:txBody>
            <a:bodyPr/>
            <a:lstStyle/>
            <a:p>
              <a:endParaRPr lang="en-US"/>
            </a:p>
          </p:txBody>
        </p:sp>
      </p:grpSp>
      <p:grpSp>
        <p:nvGrpSpPr>
          <p:cNvPr id="4" name="Group 4"/>
          <p:cNvGrpSpPr/>
          <p:nvPr/>
        </p:nvGrpSpPr>
        <p:grpSpPr>
          <a:xfrm rot="764344">
            <a:off x="7201430" y="-923721"/>
            <a:ext cx="1088513" cy="11908815"/>
            <a:chOff x="0" y="0"/>
            <a:chExt cx="286687" cy="3136478"/>
          </a:xfrm>
        </p:grpSpPr>
        <p:sp>
          <p:nvSpPr>
            <p:cNvPr id="5" name="Freeform 5"/>
            <p:cNvSpPr/>
            <p:nvPr/>
          </p:nvSpPr>
          <p:spPr>
            <a:xfrm>
              <a:off x="0" y="0"/>
              <a:ext cx="286687" cy="3136478"/>
            </a:xfrm>
            <a:custGeom>
              <a:avLst/>
              <a:gdLst/>
              <a:ahLst/>
              <a:cxnLst/>
              <a:rect l="l" t="t" r="r" b="b"/>
              <a:pathLst>
                <a:path w="286687" h="3136478">
                  <a:moveTo>
                    <a:pt x="0" y="0"/>
                  </a:moveTo>
                  <a:lnTo>
                    <a:pt x="286687" y="0"/>
                  </a:lnTo>
                  <a:lnTo>
                    <a:pt x="286687" y="3136478"/>
                  </a:lnTo>
                  <a:lnTo>
                    <a:pt x="0" y="3136478"/>
                  </a:lnTo>
                  <a:close/>
                </a:path>
              </a:pathLst>
            </a:custGeom>
            <a:gradFill rotWithShape="1">
              <a:gsLst>
                <a:gs pos="0">
                  <a:srgbClr val="696969">
                    <a:alpha val="41040"/>
                  </a:srgbClr>
                </a:gs>
                <a:gs pos="33333">
                  <a:srgbClr val="B4B4B4">
                    <a:alpha val="47025"/>
                  </a:srgbClr>
                </a:gs>
                <a:gs pos="66667">
                  <a:srgbClr val="EEEEEE">
                    <a:alpha val="40185"/>
                  </a:srgbClr>
                </a:gs>
                <a:gs pos="100000">
                  <a:srgbClr val="FBFBFB">
                    <a:alpha val="12540"/>
                  </a:srgbClr>
                </a:gs>
              </a:gsLst>
              <a:lin ang="0"/>
            </a:gradFill>
            <a:ln cap="sq">
              <a:noFill/>
              <a:prstDash val="solid"/>
              <a:miter/>
            </a:ln>
          </p:spPr>
          <p:txBody>
            <a:bodyPr/>
            <a:lstStyle/>
            <a:p>
              <a:endParaRPr lang="en-US"/>
            </a:p>
          </p:txBody>
        </p:sp>
        <p:sp>
          <p:nvSpPr>
            <p:cNvPr id="6" name="TextBox 6"/>
            <p:cNvSpPr txBox="1"/>
            <p:nvPr/>
          </p:nvSpPr>
          <p:spPr>
            <a:xfrm>
              <a:off x="0" y="-19050"/>
              <a:ext cx="286687" cy="3155528"/>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7" name="Group 7"/>
          <p:cNvGrpSpPr/>
          <p:nvPr/>
        </p:nvGrpSpPr>
        <p:grpSpPr>
          <a:xfrm>
            <a:off x="5428707" y="858675"/>
            <a:ext cx="12218684" cy="8273471"/>
            <a:chOff x="0" y="0"/>
            <a:chExt cx="3218090" cy="2179021"/>
          </a:xfrm>
        </p:grpSpPr>
        <p:sp>
          <p:nvSpPr>
            <p:cNvPr id="8" name="Freeform 8"/>
            <p:cNvSpPr/>
            <p:nvPr/>
          </p:nvSpPr>
          <p:spPr>
            <a:xfrm>
              <a:off x="0" y="0"/>
              <a:ext cx="3218090" cy="2179021"/>
            </a:xfrm>
            <a:custGeom>
              <a:avLst/>
              <a:gdLst/>
              <a:ahLst/>
              <a:cxnLst/>
              <a:rect l="l" t="t" r="r" b="b"/>
              <a:pathLst>
                <a:path w="3218090" h="2179021">
                  <a:moveTo>
                    <a:pt x="16474" y="0"/>
                  </a:moveTo>
                  <a:lnTo>
                    <a:pt x="3201616" y="0"/>
                  </a:lnTo>
                  <a:cubicBezTo>
                    <a:pt x="3205985" y="0"/>
                    <a:pt x="3210175" y="1736"/>
                    <a:pt x="3213265" y="4825"/>
                  </a:cubicBezTo>
                  <a:cubicBezTo>
                    <a:pt x="3216354" y="7915"/>
                    <a:pt x="3218090" y="12105"/>
                    <a:pt x="3218090" y="16474"/>
                  </a:cubicBezTo>
                  <a:lnTo>
                    <a:pt x="3218090" y="2162547"/>
                  </a:lnTo>
                  <a:cubicBezTo>
                    <a:pt x="3218090" y="2166917"/>
                    <a:pt x="3216354" y="2171107"/>
                    <a:pt x="3213265" y="2174196"/>
                  </a:cubicBezTo>
                  <a:cubicBezTo>
                    <a:pt x="3210175" y="2177286"/>
                    <a:pt x="3205985" y="2179021"/>
                    <a:pt x="3201616" y="2179021"/>
                  </a:cubicBezTo>
                  <a:lnTo>
                    <a:pt x="16474" y="2179021"/>
                  </a:lnTo>
                  <a:cubicBezTo>
                    <a:pt x="12105" y="2179021"/>
                    <a:pt x="7915" y="2177286"/>
                    <a:pt x="4825" y="2174196"/>
                  </a:cubicBezTo>
                  <a:cubicBezTo>
                    <a:pt x="1736" y="2171107"/>
                    <a:pt x="0" y="2166917"/>
                    <a:pt x="0" y="2162547"/>
                  </a:cubicBezTo>
                  <a:lnTo>
                    <a:pt x="0" y="16474"/>
                  </a:lnTo>
                  <a:cubicBezTo>
                    <a:pt x="0" y="12105"/>
                    <a:pt x="1736" y="7915"/>
                    <a:pt x="4825" y="4825"/>
                  </a:cubicBezTo>
                  <a:cubicBezTo>
                    <a:pt x="7915" y="1736"/>
                    <a:pt x="12105" y="0"/>
                    <a:pt x="16474" y="0"/>
                  </a:cubicBezTo>
                  <a:close/>
                </a:path>
              </a:pathLst>
            </a:custGeom>
            <a:solidFill>
              <a:srgbClr val="FFFFFF">
                <a:alpha val="58824"/>
              </a:srgbClr>
            </a:solidFill>
            <a:ln w="38100" cap="rnd">
              <a:solidFill>
                <a:srgbClr val="1F4A90">
                  <a:alpha val="58824"/>
                </a:srgbClr>
              </a:solidFill>
              <a:prstDash val="solid"/>
              <a:round/>
            </a:ln>
          </p:spPr>
          <p:txBody>
            <a:bodyPr/>
            <a:lstStyle/>
            <a:p>
              <a:endParaRPr lang="en-US"/>
            </a:p>
          </p:txBody>
        </p:sp>
        <p:sp>
          <p:nvSpPr>
            <p:cNvPr id="9" name="TextBox 9"/>
            <p:cNvSpPr txBox="1"/>
            <p:nvPr/>
          </p:nvSpPr>
          <p:spPr>
            <a:xfrm>
              <a:off x="0" y="-19050"/>
              <a:ext cx="3218090" cy="2198071"/>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5901812" y="1041321"/>
            <a:ext cx="11538170" cy="890437"/>
          </a:xfrm>
          <a:prstGeom prst="rect">
            <a:avLst/>
          </a:prstGeom>
        </p:spPr>
        <p:txBody>
          <a:bodyPr lIns="0" tIns="0" rIns="0" bIns="0" rtlCol="0" anchor="t">
            <a:spAutoFit/>
          </a:bodyPr>
          <a:lstStyle/>
          <a:p>
            <a:pPr marL="0" lvl="0" indent="0" algn="ctr">
              <a:lnSpc>
                <a:spcPts val="7291"/>
              </a:lnSpc>
              <a:spcBef>
                <a:spcPct val="0"/>
              </a:spcBef>
            </a:pPr>
            <a:r>
              <a:rPr lang="en-US" sz="5283" spc="184" dirty="0">
                <a:solidFill>
                  <a:srgbClr val="1F4A90"/>
                </a:solidFill>
                <a:latin typeface="Arial Black" panose="020B0A04020102020204" pitchFamily="34" charset="0"/>
              </a:rPr>
              <a:t>MEDICAL DEVICES WE COAT</a:t>
            </a:r>
          </a:p>
        </p:txBody>
      </p:sp>
      <p:sp>
        <p:nvSpPr>
          <p:cNvPr id="11" name="Freeform 11"/>
          <p:cNvSpPr/>
          <p:nvPr/>
        </p:nvSpPr>
        <p:spPr>
          <a:xfrm>
            <a:off x="-744957" y="867278"/>
            <a:ext cx="6969448" cy="9292598"/>
          </a:xfrm>
          <a:custGeom>
            <a:avLst/>
            <a:gdLst/>
            <a:ahLst/>
            <a:cxnLst/>
            <a:rect l="l" t="t" r="r" b="b"/>
            <a:pathLst>
              <a:path w="6969448" h="9292598">
                <a:moveTo>
                  <a:pt x="0" y="0"/>
                </a:moveTo>
                <a:lnTo>
                  <a:pt x="6969448" y="0"/>
                </a:lnTo>
                <a:lnTo>
                  <a:pt x="6969448" y="9292598"/>
                </a:lnTo>
                <a:lnTo>
                  <a:pt x="0" y="9292598"/>
                </a:lnTo>
                <a:lnTo>
                  <a:pt x="0" y="0"/>
                </a:lnTo>
                <a:close/>
              </a:path>
            </a:pathLst>
          </a:custGeom>
          <a:blipFill>
            <a:blip r:embed="rId2"/>
            <a:stretch>
              <a:fillRect/>
            </a:stretch>
          </a:blipFill>
        </p:spPr>
        <p:txBody>
          <a:bodyPr/>
          <a:lstStyle/>
          <a:p>
            <a:endParaRPr lang="en-US"/>
          </a:p>
        </p:txBody>
      </p:sp>
      <p:sp>
        <p:nvSpPr>
          <p:cNvPr id="12" name="TextBox 12"/>
          <p:cNvSpPr txBox="1"/>
          <p:nvPr/>
        </p:nvSpPr>
        <p:spPr>
          <a:xfrm>
            <a:off x="6749951" y="3690620"/>
            <a:ext cx="4788098" cy="3248660"/>
          </a:xfrm>
          <a:prstGeom prst="rect">
            <a:avLst/>
          </a:prstGeom>
        </p:spPr>
        <p:txBody>
          <a:bodyPr lIns="0" tIns="0" rIns="0" bIns="0" rtlCol="0" anchor="t">
            <a:spAutoFit/>
          </a:bodyPr>
          <a:lstStyle/>
          <a:p>
            <a:pPr marL="474979" lvl="1" indent="-237490" algn="just">
              <a:lnSpc>
                <a:spcPts val="2859"/>
              </a:lnSpc>
              <a:buFont typeface="Arial"/>
              <a:buChar char="•"/>
            </a:pPr>
            <a:r>
              <a:rPr lang="en-US" sz="2199" dirty="0">
                <a:solidFill>
                  <a:srgbClr val="000000"/>
                </a:solidFill>
                <a:latin typeface="Montserrat Classic"/>
              </a:rPr>
              <a:t>Angioplasty balloon catheters</a:t>
            </a:r>
          </a:p>
          <a:p>
            <a:pPr marL="474979" lvl="1" indent="-237490" algn="just">
              <a:lnSpc>
                <a:spcPts val="2859"/>
              </a:lnSpc>
              <a:buFont typeface="Arial"/>
              <a:buChar char="•"/>
            </a:pPr>
            <a:r>
              <a:rPr lang="en-US" sz="2199" dirty="0">
                <a:solidFill>
                  <a:srgbClr val="000000"/>
                </a:solidFill>
                <a:latin typeface="Montserrat Classic"/>
              </a:rPr>
              <a:t>Umbilical catheters</a:t>
            </a:r>
          </a:p>
          <a:p>
            <a:pPr marL="474979" lvl="1" indent="-237490" algn="just">
              <a:lnSpc>
                <a:spcPts val="2859"/>
              </a:lnSpc>
              <a:buFont typeface="Arial"/>
              <a:buChar char="•"/>
            </a:pPr>
            <a:r>
              <a:rPr lang="en-US" sz="2199" dirty="0">
                <a:solidFill>
                  <a:srgbClr val="000000"/>
                </a:solidFill>
                <a:latin typeface="Montserrat Classic"/>
              </a:rPr>
              <a:t>Biliary and pancreatic stents</a:t>
            </a:r>
          </a:p>
          <a:p>
            <a:pPr marL="474979" lvl="1" indent="-237490" algn="just">
              <a:lnSpc>
                <a:spcPts val="2859"/>
              </a:lnSpc>
              <a:buFont typeface="Arial"/>
              <a:buChar char="•"/>
            </a:pPr>
            <a:r>
              <a:rPr lang="en-US" sz="2199" dirty="0">
                <a:solidFill>
                  <a:srgbClr val="000000"/>
                </a:solidFill>
                <a:latin typeface="Montserrat Classic"/>
              </a:rPr>
              <a:t>Infusion microcatheters</a:t>
            </a:r>
          </a:p>
          <a:p>
            <a:pPr marL="474979" lvl="1" indent="-237490" algn="just">
              <a:lnSpc>
                <a:spcPts val="2859"/>
              </a:lnSpc>
              <a:buFont typeface="Arial"/>
              <a:buChar char="•"/>
            </a:pPr>
            <a:r>
              <a:rPr lang="en-US" sz="2199" dirty="0">
                <a:solidFill>
                  <a:srgbClr val="000000"/>
                </a:solidFill>
                <a:latin typeface="Montserrat Classic"/>
              </a:rPr>
              <a:t>Cardiovascular micro catheters</a:t>
            </a:r>
          </a:p>
          <a:p>
            <a:pPr marL="474979" lvl="1" indent="-237490" algn="just">
              <a:lnSpc>
                <a:spcPts val="2859"/>
              </a:lnSpc>
              <a:buFont typeface="Arial"/>
              <a:buChar char="•"/>
            </a:pPr>
            <a:r>
              <a:rPr lang="en-US" sz="2199" dirty="0">
                <a:solidFill>
                  <a:srgbClr val="000000"/>
                </a:solidFill>
                <a:latin typeface="Montserrat Classic"/>
              </a:rPr>
              <a:t>Central venous catheters</a:t>
            </a:r>
          </a:p>
          <a:p>
            <a:pPr marL="474979" lvl="1" indent="-237490" algn="just">
              <a:lnSpc>
                <a:spcPts val="2859"/>
              </a:lnSpc>
              <a:buFont typeface="Arial"/>
              <a:buChar char="•"/>
            </a:pPr>
            <a:r>
              <a:rPr lang="en-US" sz="2199" dirty="0">
                <a:solidFill>
                  <a:srgbClr val="000000"/>
                </a:solidFill>
                <a:latin typeface="Montserrat Classic"/>
              </a:rPr>
              <a:t>Intraocular lens injectors</a:t>
            </a:r>
          </a:p>
          <a:p>
            <a:pPr marL="474979" lvl="1" indent="-237490" algn="just">
              <a:lnSpc>
                <a:spcPts val="2859"/>
              </a:lnSpc>
              <a:buFont typeface="Arial"/>
              <a:buChar char="•"/>
            </a:pPr>
            <a:r>
              <a:rPr lang="en-US" sz="2199" dirty="0">
                <a:solidFill>
                  <a:srgbClr val="000000"/>
                </a:solidFill>
                <a:latin typeface="Montserrat Classic"/>
              </a:rPr>
              <a:t>Embolization delivery devices</a:t>
            </a:r>
          </a:p>
          <a:p>
            <a:pPr marL="474979" lvl="1" indent="-237490" algn="just">
              <a:lnSpc>
                <a:spcPts val="2859"/>
              </a:lnSpc>
              <a:buFont typeface="Arial"/>
              <a:buChar char="•"/>
            </a:pPr>
            <a:r>
              <a:rPr lang="en-US" sz="2199" dirty="0">
                <a:solidFill>
                  <a:srgbClr val="000000"/>
                </a:solidFill>
                <a:latin typeface="Montserrat Classic"/>
              </a:rPr>
              <a:t>Liposuction devices</a:t>
            </a:r>
          </a:p>
        </p:txBody>
      </p:sp>
      <p:sp>
        <p:nvSpPr>
          <p:cNvPr id="13" name="TextBox 13"/>
          <p:cNvSpPr txBox="1"/>
          <p:nvPr/>
        </p:nvSpPr>
        <p:spPr>
          <a:xfrm>
            <a:off x="11792900" y="3690620"/>
            <a:ext cx="5071110" cy="3680688"/>
          </a:xfrm>
          <a:prstGeom prst="rect">
            <a:avLst/>
          </a:prstGeom>
        </p:spPr>
        <p:txBody>
          <a:bodyPr lIns="0" tIns="0" rIns="0" bIns="0" rtlCol="0" anchor="t">
            <a:spAutoFit/>
          </a:bodyPr>
          <a:lstStyle/>
          <a:p>
            <a:pPr marL="474979" lvl="1" indent="-237490">
              <a:lnSpc>
                <a:spcPts val="2859"/>
              </a:lnSpc>
              <a:buFont typeface="Arial"/>
              <a:buChar char="•"/>
            </a:pPr>
            <a:r>
              <a:rPr lang="en-US" sz="2199" dirty="0">
                <a:solidFill>
                  <a:srgbClr val="000000"/>
                </a:solidFill>
                <a:latin typeface="Montserrat Classic"/>
              </a:rPr>
              <a:t>Enteral feeding products</a:t>
            </a:r>
          </a:p>
          <a:p>
            <a:pPr marL="474979" lvl="1" indent="-237490">
              <a:lnSpc>
                <a:spcPts val="2859"/>
              </a:lnSpc>
              <a:buFont typeface="Arial"/>
              <a:buChar char="•"/>
            </a:pPr>
            <a:r>
              <a:rPr lang="en-US" sz="2199" dirty="0">
                <a:solidFill>
                  <a:srgbClr val="000000"/>
                </a:solidFill>
                <a:latin typeface="Montserrat Classic"/>
              </a:rPr>
              <a:t>Neurovascular microcatheters</a:t>
            </a:r>
          </a:p>
          <a:p>
            <a:pPr marL="474979" lvl="1" indent="-237490">
              <a:lnSpc>
                <a:spcPts val="2859"/>
              </a:lnSpc>
              <a:buFont typeface="Arial"/>
              <a:buChar char="•"/>
            </a:pPr>
            <a:r>
              <a:rPr lang="en-US" sz="2199" dirty="0">
                <a:solidFill>
                  <a:srgbClr val="000000"/>
                </a:solidFill>
                <a:latin typeface="Montserrat Classic"/>
              </a:rPr>
              <a:t>Female contraceptive devices</a:t>
            </a:r>
          </a:p>
          <a:p>
            <a:pPr marL="474979" lvl="1" indent="-237490">
              <a:lnSpc>
                <a:spcPts val="2859"/>
              </a:lnSpc>
              <a:buFont typeface="Arial"/>
              <a:buChar char="•"/>
            </a:pPr>
            <a:r>
              <a:rPr lang="en-US" sz="2199" dirty="0">
                <a:solidFill>
                  <a:srgbClr val="000000"/>
                </a:solidFill>
                <a:latin typeface="Montserrat Classic"/>
              </a:rPr>
              <a:t>PTCA catheters</a:t>
            </a:r>
          </a:p>
          <a:p>
            <a:pPr marL="474979" lvl="1" indent="-237490">
              <a:lnSpc>
                <a:spcPts val="2859"/>
              </a:lnSpc>
              <a:buFont typeface="Arial"/>
              <a:buChar char="•"/>
            </a:pPr>
            <a:r>
              <a:rPr lang="en-US" sz="2199" dirty="0">
                <a:solidFill>
                  <a:srgbClr val="000000"/>
                </a:solidFill>
                <a:latin typeface="Montserrat Classic"/>
              </a:rPr>
              <a:t>Foley catheters, urinary catheters</a:t>
            </a:r>
          </a:p>
          <a:p>
            <a:pPr marL="474979" lvl="1" indent="-237490">
              <a:lnSpc>
                <a:spcPts val="2859"/>
              </a:lnSpc>
              <a:buFont typeface="Arial"/>
              <a:buChar char="•"/>
            </a:pPr>
            <a:r>
              <a:rPr lang="en-US" sz="2199" dirty="0">
                <a:solidFill>
                  <a:srgbClr val="000000"/>
                </a:solidFill>
                <a:latin typeface="Montserrat Classic"/>
              </a:rPr>
              <a:t>Guide wires</a:t>
            </a:r>
          </a:p>
          <a:p>
            <a:pPr marL="474979" lvl="1" indent="-237490">
              <a:lnSpc>
                <a:spcPts val="2859"/>
              </a:lnSpc>
              <a:buFont typeface="Arial"/>
              <a:buChar char="•"/>
            </a:pPr>
            <a:r>
              <a:rPr lang="en-US" sz="2199" dirty="0">
                <a:solidFill>
                  <a:srgbClr val="000000"/>
                </a:solidFill>
                <a:latin typeface="Montserrat Classic"/>
              </a:rPr>
              <a:t>Hemodialysis catheters</a:t>
            </a:r>
          </a:p>
          <a:p>
            <a:pPr marL="474979" lvl="1" indent="-237490">
              <a:lnSpc>
                <a:spcPts val="2859"/>
              </a:lnSpc>
              <a:buFont typeface="Arial"/>
              <a:buChar char="•"/>
            </a:pPr>
            <a:r>
              <a:rPr lang="en-US" sz="2199" dirty="0">
                <a:solidFill>
                  <a:srgbClr val="000000"/>
                </a:solidFill>
                <a:latin typeface="Montserrat Classic"/>
              </a:rPr>
              <a:t>Interocular lens devices</a:t>
            </a:r>
          </a:p>
          <a:p>
            <a:pPr marL="474979" lvl="1" indent="-237490">
              <a:lnSpc>
                <a:spcPts val="2859"/>
              </a:lnSpc>
              <a:buFont typeface="Arial"/>
              <a:buChar char="•"/>
            </a:pPr>
            <a:r>
              <a:rPr lang="en-US" sz="2199" dirty="0">
                <a:solidFill>
                  <a:srgbClr val="000000"/>
                </a:solidFill>
                <a:latin typeface="Montserrat Classic"/>
              </a:rPr>
              <a:t>And many more</a:t>
            </a:r>
          </a:p>
          <a:p>
            <a:pPr marL="237489" lvl="1">
              <a:lnSpc>
                <a:spcPts val="2859"/>
              </a:lnSpc>
            </a:pPr>
            <a:endParaRPr lang="en-US" sz="2199" dirty="0">
              <a:solidFill>
                <a:srgbClr val="000000"/>
              </a:solidFill>
              <a:latin typeface="Montserrat Classic"/>
            </a:endParaRPr>
          </a:p>
        </p:txBody>
      </p:sp>
      <p:sp>
        <p:nvSpPr>
          <p:cNvPr id="14" name="Freeform 14"/>
          <p:cNvSpPr/>
          <p:nvPr/>
        </p:nvSpPr>
        <p:spPr>
          <a:xfrm>
            <a:off x="13009755" y="6741179"/>
            <a:ext cx="5051927" cy="3545821"/>
          </a:xfrm>
          <a:custGeom>
            <a:avLst/>
            <a:gdLst/>
            <a:ahLst/>
            <a:cxnLst/>
            <a:rect l="l" t="t" r="r" b="b"/>
            <a:pathLst>
              <a:path w="5051927" h="3545821">
                <a:moveTo>
                  <a:pt x="0" y="0"/>
                </a:moveTo>
                <a:lnTo>
                  <a:pt x="5051927" y="0"/>
                </a:lnTo>
                <a:lnTo>
                  <a:pt x="5051927" y="3545821"/>
                </a:lnTo>
                <a:lnTo>
                  <a:pt x="0" y="3545821"/>
                </a:lnTo>
                <a:lnTo>
                  <a:pt x="0" y="0"/>
                </a:lnTo>
                <a:close/>
              </a:path>
            </a:pathLst>
          </a:custGeom>
          <a:blipFill>
            <a:blip r:embed="rId3">
              <a:alphaModFix amt="67000"/>
            </a:blip>
            <a:stretch>
              <a:fillRect/>
            </a:stretch>
          </a:blipFill>
        </p:spPr>
        <p:txBody>
          <a:bodyPr/>
          <a:lstStyle/>
          <a:p>
            <a:endParaRPr lang="en-US"/>
          </a:p>
        </p:txBody>
      </p:sp>
      <p:sp>
        <p:nvSpPr>
          <p:cNvPr id="15" name="Freeform 15"/>
          <p:cNvSpPr/>
          <p:nvPr/>
        </p:nvSpPr>
        <p:spPr>
          <a:xfrm>
            <a:off x="0" y="0"/>
            <a:ext cx="3145768" cy="1174420"/>
          </a:xfrm>
          <a:custGeom>
            <a:avLst/>
            <a:gdLst/>
            <a:ahLst/>
            <a:cxnLst/>
            <a:rect l="l" t="t" r="r" b="b"/>
            <a:pathLst>
              <a:path w="3145768" h="1174420">
                <a:moveTo>
                  <a:pt x="0" y="0"/>
                </a:moveTo>
                <a:lnTo>
                  <a:pt x="3145768" y="0"/>
                </a:lnTo>
                <a:lnTo>
                  <a:pt x="3145768" y="1174420"/>
                </a:lnTo>
                <a:lnTo>
                  <a:pt x="0" y="11744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253055"/>
            <a:ext cx="7603356" cy="1563793"/>
            <a:chOff x="0" y="0"/>
            <a:chExt cx="2595295" cy="533778"/>
          </a:xfrm>
        </p:grpSpPr>
        <p:sp>
          <p:nvSpPr>
            <p:cNvPr id="3" name="Freeform 3"/>
            <p:cNvSpPr/>
            <p:nvPr/>
          </p:nvSpPr>
          <p:spPr>
            <a:xfrm>
              <a:off x="0" y="0"/>
              <a:ext cx="2595295" cy="533778"/>
            </a:xfrm>
            <a:custGeom>
              <a:avLst/>
              <a:gdLst/>
              <a:ahLst/>
              <a:cxnLst/>
              <a:rect l="l" t="t" r="r" b="b"/>
              <a:pathLst>
                <a:path w="2595295" h="533778">
                  <a:moveTo>
                    <a:pt x="11200" y="0"/>
                  </a:moveTo>
                  <a:lnTo>
                    <a:pt x="2584095" y="0"/>
                  </a:lnTo>
                  <a:cubicBezTo>
                    <a:pt x="2590280" y="0"/>
                    <a:pt x="2595295" y="5015"/>
                    <a:pt x="2595295" y="11200"/>
                  </a:cubicBezTo>
                  <a:lnTo>
                    <a:pt x="2595295" y="522577"/>
                  </a:lnTo>
                  <a:cubicBezTo>
                    <a:pt x="2595295" y="528763"/>
                    <a:pt x="2590280" y="533778"/>
                    <a:pt x="2584095" y="533778"/>
                  </a:cubicBezTo>
                  <a:lnTo>
                    <a:pt x="11200" y="533778"/>
                  </a:lnTo>
                  <a:cubicBezTo>
                    <a:pt x="5015" y="533778"/>
                    <a:pt x="0" y="528763"/>
                    <a:pt x="0" y="522577"/>
                  </a:cubicBezTo>
                  <a:lnTo>
                    <a:pt x="0" y="11200"/>
                  </a:lnTo>
                  <a:cubicBezTo>
                    <a:pt x="0" y="5015"/>
                    <a:pt x="5015" y="0"/>
                    <a:pt x="11200" y="0"/>
                  </a:cubicBezTo>
                  <a:close/>
                </a:path>
              </a:pathLst>
            </a:custGeom>
            <a:solidFill>
              <a:srgbClr val="4E6EB9"/>
            </a:solidFill>
          </p:spPr>
          <p:txBody>
            <a:bodyPr/>
            <a:lstStyle/>
            <a:p>
              <a:endParaRPr lang="en-US"/>
            </a:p>
          </p:txBody>
        </p:sp>
        <p:sp>
          <p:nvSpPr>
            <p:cNvPr id="4" name="TextBox 4"/>
            <p:cNvSpPr txBox="1"/>
            <p:nvPr/>
          </p:nvSpPr>
          <p:spPr>
            <a:xfrm>
              <a:off x="0" y="-19050"/>
              <a:ext cx="2595295" cy="552828"/>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10928019" y="4413077"/>
            <a:ext cx="6331281" cy="1563793"/>
            <a:chOff x="0" y="0"/>
            <a:chExt cx="2161091" cy="533778"/>
          </a:xfrm>
        </p:grpSpPr>
        <p:sp>
          <p:nvSpPr>
            <p:cNvPr id="9" name="Freeform 9"/>
            <p:cNvSpPr/>
            <p:nvPr/>
          </p:nvSpPr>
          <p:spPr>
            <a:xfrm>
              <a:off x="0" y="0"/>
              <a:ext cx="2161091" cy="533778"/>
            </a:xfrm>
            <a:custGeom>
              <a:avLst/>
              <a:gdLst/>
              <a:ahLst/>
              <a:cxnLst/>
              <a:rect l="l" t="t" r="r" b="b"/>
              <a:pathLst>
                <a:path w="2161091" h="533778">
                  <a:moveTo>
                    <a:pt x="13451" y="0"/>
                  </a:moveTo>
                  <a:lnTo>
                    <a:pt x="2147640" y="0"/>
                  </a:lnTo>
                  <a:cubicBezTo>
                    <a:pt x="2151207" y="0"/>
                    <a:pt x="2154629" y="1417"/>
                    <a:pt x="2157151" y="3940"/>
                  </a:cubicBezTo>
                  <a:cubicBezTo>
                    <a:pt x="2159674" y="6462"/>
                    <a:pt x="2161091" y="9883"/>
                    <a:pt x="2161091" y="13451"/>
                  </a:cubicBezTo>
                  <a:lnTo>
                    <a:pt x="2161091" y="520327"/>
                  </a:lnTo>
                  <a:cubicBezTo>
                    <a:pt x="2161091" y="527756"/>
                    <a:pt x="2155069" y="533778"/>
                    <a:pt x="2147640" y="533778"/>
                  </a:cubicBezTo>
                  <a:lnTo>
                    <a:pt x="13451" y="533778"/>
                  </a:lnTo>
                  <a:cubicBezTo>
                    <a:pt x="6022" y="533778"/>
                    <a:pt x="0" y="527756"/>
                    <a:pt x="0" y="520327"/>
                  </a:cubicBezTo>
                  <a:lnTo>
                    <a:pt x="0" y="13451"/>
                  </a:lnTo>
                  <a:cubicBezTo>
                    <a:pt x="0" y="6022"/>
                    <a:pt x="6022" y="0"/>
                    <a:pt x="13451" y="0"/>
                  </a:cubicBezTo>
                  <a:close/>
                </a:path>
              </a:pathLst>
            </a:custGeom>
            <a:solidFill>
              <a:srgbClr val="4E6EB9"/>
            </a:solidFill>
          </p:spPr>
          <p:txBody>
            <a:bodyPr/>
            <a:lstStyle/>
            <a:p>
              <a:endParaRPr lang="en-US"/>
            </a:p>
          </p:txBody>
        </p:sp>
        <p:sp>
          <p:nvSpPr>
            <p:cNvPr id="10" name="TextBox 10"/>
            <p:cNvSpPr txBox="1"/>
            <p:nvPr/>
          </p:nvSpPr>
          <p:spPr>
            <a:xfrm>
              <a:off x="0" y="-19050"/>
              <a:ext cx="2161091" cy="552828"/>
            </a:xfrm>
            <a:prstGeom prst="rect">
              <a:avLst/>
            </a:prstGeom>
          </p:spPr>
          <p:txBody>
            <a:bodyPr lIns="50800" tIns="50800" rIns="50800" bIns="50800" rtlCol="0" anchor="ctr"/>
            <a:lstStyle/>
            <a:p>
              <a:pPr algn="ctr">
                <a:lnSpc>
                  <a:spcPts val="2859"/>
                </a:lnSpc>
              </a:pPr>
              <a:endParaRPr/>
            </a:p>
          </p:txBody>
        </p:sp>
      </p:grpSp>
      <p:grpSp>
        <p:nvGrpSpPr>
          <p:cNvPr id="14" name="Group 14"/>
          <p:cNvGrpSpPr/>
          <p:nvPr/>
        </p:nvGrpSpPr>
        <p:grpSpPr>
          <a:xfrm>
            <a:off x="1028700" y="5676024"/>
            <a:ext cx="7603356" cy="1563793"/>
            <a:chOff x="0" y="0"/>
            <a:chExt cx="2595295" cy="533778"/>
          </a:xfrm>
        </p:grpSpPr>
        <p:sp>
          <p:nvSpPr>
            <p:cNvPr id="15" name="Freeform 15"/>
            <p:cNvSpPr/>
            <p:nvPr/>
          </p:nvSpPr>
          <p:spPr>
            <a:xfrm>
              <a:off x="0" y="0"/>
              <a:ext cx="2595295" cy="533778"/>
            </a:xfrm>
            <a:custGeom>
              <a:avLst/>
              <a:gdLst/>
              <a:ahLst/>
              <a:cxnLst/>
              <a:rect l="l" t="t" r="r" b="b"/>
              <a:pathLst>
                <a:path w="2595295" h="533778">
                  <a:moveTo>
                    <a:pt x="11200" y="0"/>
                  </a:moveTo>
                  <a:lnTo>
                    <a:pt x="2584095" y="0"/>
                  </a:lnTo>
                  <a:cubicBezTo>
                    <a:pt x="2590280" y="0"/>
                    <a:pt x="2595295" y="5015"/>
                    <a:pt x="2595295" y="11200"/>
                  </a:cubicBezTo>
                  <a:lnTo>
                    <a:pt x="2595295" y="522577"/>
                  </a:lnTo>
                  <a:cubicBezTo>
                    <a:pt x="2595295" y="528763"/>
                    <a:pt x="2590280" y="533778"/>
                    <a:pt x="2584095" y="533778"/>
                  </a:cubicBezTo>
                  <a:lnTo>
                    <a:pt x="11200" y="533778"/>
                  </a:lnTo>
                  <a:cubicBezTo>
                    <a:pt x="5015" y="533778"/>
                    <a:pt x="0" y="528763"/>
                    <a:pt x="0" y="522577"/>
                  </a:cubicBezTo>
                  <a:lnTo>
                    <a:pt x="0" y="11200"/>
                  </a:lnTo>
                  <a:cubicBezTo>
                    <a:pt x="0" y="5015"/>
                    <a:pt x="5015" y="0"/>
                    <a:pt x="11200" y="0"/>
                  </a:cubicBezTo>
                  <a:close/>
                </a:path>
              </a:pathLst>
            </a:custGeom>
            <a:solidFill>
              <a:srgbClr val="4E6EB9"/>
            </a:solidFill>
          </p:spPr>
          <p:txBody>
            <a:bodyPr/>
            <a:lstStyle/>
            <a:p>
              <a:endParaRPr lang="en-US"/>
            </a:p>
          </p:txBody>
        </p:sp>
        <p:sp>
          <p:nvSpPr>
            <p:cNvPr id="16" name="TextBox 16"/>
            <p:cNvSpPr txBox="1"/>
            <p:nvPr/>
          </p:nvSpPr>
          <p:spPr>
            <a:xfrm>
              <a:off x="0" y="-19050"/>
              <a:ext cx="2595295" cy="552828"/>
            </a:xfrm>
            <a:prstGeom prst="rect">
              <a:avLst/>
            </a:prstGeom>
          </p:spPr>
          <p:txBody>
            <a:bodyPr lIns="50800" tIns="50800" rIns="50800" bIns="50800" rtlCol="0" anchor="ctr"/>
            <a:lstStyle/>
            <a:p>
              <a:pPr algn="ctr">
                <a:lnSpc>
                  <a:spcPts val="2859"/>
                </a:lnSpc>
              </a:pPr>
              <a:endParaRPr/>
            </a:p>
          </p:txBody>
        </p:sp>
      </p:grpSp>
      <p:sp>
        <p:nvSpPr>
          <p:cNvPr id="23" name="Freeform 23"/>
          <p:cNvSpPr/>
          <p:nvPr/>
        </p:nvSpPr>
        <p:spPr>
          <a:xfrm>
            <a:off x="65288" y="7548905"/>
            <a:ext cx="18288000" cy="2722089"/>
          </a:xfrm>
          <a:custGeom>
            <a:avLst/>
            <a:gdLst/>
            <a:ahLst/>
            <a:cxnLst/>
            <a:rect l="l" t="t" r="r" b="b"/>
            <a:pathLst>
              <a:path w="18288000" h="2722089">
                <a:moveTo>
                  <a:pt x="0" y="0"/>
                </a:moveTo>
                <a:lnTo>
                  <a:pt x="18288000" y="0"/>
                </a:lnTo>
                <a:lnTo>
                  <a:pt x="18288000" y="2722089"/>
                </a:lnTo>
                <a:lnTo>
                  <a:pt x="0" y="2722089"/>
                </a:lnTo>
                <a:lnTo>
                  <a:pt x="0" y="0"/>
                </a:lnTo>
                <a:close/>
              </a:path>
            </a:pathLst>
          </a:custGeom>
          <a:blipFill>
            <a:blip r:embed="rId2"/>
            <a:stretch>
              <a:fillRect t="-260924" b="-16703"/>
            </a:stretch>
          </a:blipFill>
        </p:spPr>
        <p:txBody>
          <a:bodyPr/>
          <a:lstStyle/>
          <a:p>
            <a:endParaRPr lang="en-US"/>
          </a:p>
        </p:txBody>
      </p:sp>
      <p:sp>
        <p:nvSpPr>
          <p:cNvPr id="27" name="TextBox 27"/>
          <p:cNvSpPr txBox="1"/>
          <p:nvPr/>
        </p:nvSpPr>
        <p:spPr>
          <a:xfrm>
            <a:off x="12230070" y="4649305"/>
            <a:ext cx="4950833" cy="1390317"/>
          </a:xfrm>
          <a:prstGeom prst="rect">
            <a:avLst/>
          </a:prstGeom>
        </p:spPr>
        <p:txBody>
          <a:bodyPr lIns="0" tIns="0" rIns="0" bIns="0" rtlCol="0" anchor="t">
            <a:spAutoFit/>
          </a:bodyPr>
          <a:lstStyle/>
          <a:p>
            <a:pPr>
              <a:lnSpc>
                <a:spcPts val="2187"/>
              </a:lnSpc>
            </a:pPr>
            <a:r>
              <a:rPr lang="en-US" spc="155" dirty="0">
                <a:solidFill>
                  <a:srgbClr val="F2F4F5"/>
                </a:solidFill>
                <a:latin typeface="Montserrat Classic" panose="020B0604020202020204" charset="0"/>
              </a:rPr>
              <a:t>Our products can be easily applied through various methods such as dip, spin, spray or flow coating and are then cured by heat.</a:t>
            </a:r>
          </a:p>
          <a:p>
            <a:pPr>
              <a:lnSpc>
                <a:spcPts val="2187"/>
              </a:lnSpc>
            </a:pPr>
            <a:endParaRPr lang="en-US" sz="1585" spc="155" dirty="0">
              <a:solidFill>
                <a:srgbClr val="F2F4F5"/>
              </a:solidFill>
              <a:latin typeface="Montserrat Light"/>
            </a:endParaRPr>
          </a:p>
        </p:txBody>
      </p:sp>
      <p:sp>
        <p:nvSpPr>
          <p:cNvPr id="29" name="TextBox 29"/>
          <p:cNvSpPr txBox="1"/>
          <p:nvPr/>
        </p:nvSpPr>
        <p:spPr>
          <a:xfrm>
            <a:off x="1326124" y="3311962"/>
            <a:ext cx="6209736" cy="1672446"/>
          </a:xfrm>
          <a:prstGeom prst="rect">
            <a:avLst/>
          </a:prstGeom>
        </p:spPr>
        <p:txBody>
          <a:bodyPr lIns="0" tIns="0" rIns="0" bIns="0" rtlCol="0" anchor="t">
            <a:spAutoFit/>
          </a:bodyPr>
          <a:lstStyle/>
          <a:p>
            <a:pPr>
              <a:lnSpc>
                <a:spcPts val="2187"/>
              </a:lnSpc>
            </a:pPr>
            <a:r>
              <a:rPr lang="en-US" spc="155" dirty="0">
                <a:solidFill>
                  <a:srgbClr val="F2F4F5"/>
                </a:solidFill>
                <a:latin typeface="Montserrat Classic" panose="020B0604020202020204" charset="0"/>
              </a:rPr>
              <a:t>For industrial applications, Hydromer offers anti-fog, anti-frost and condensation control products. These coating products are optically clear with excellent heat and UV stability and available in solvent or water-based systems.</a:t>
            </a:r>
          </a:p>
          <a:p>
            <a:pPr>
              <a:lnSpc>
                <a:spcPts val="2187"/>
              </a:lnSpc>
            </a:pPr>
            <a:endParaRPr lang="en-US" sz="1585" spc="155" dirty="0">
              <a:solidFill>
                <a:srgbClr val="F2F4F5"/>
              </a:solidFill>
              <a:latin typeface="Montserrat Light"/>
            </a:endParaRPr>
          </a:p>
        </p:txBody>
      </p:sp>
      <p:sp>
        <p:nvSpPr>
          <p:cNvPr id="30" name="TextBox 30"/>
          <p:cNvSpPr txBox="1"/>
          <p:nvPr/>
        </p:nvSpPr>
        <p:spPr>
          <a:xfrm>
            <a:off x="1326124" y="5948295"/>
            <a:ext cx="6078192" cy="1108188"/>
          </a:xfrm>
          <a:prstGeom prst="rect">
            <a:avLst/>
          </a:prstGeom>
        </p:spPr>
        <p:txBody>
          <a:bodyPr lIns="0" tIns="0" rIns="0" bIns="0" rtlCol="0" anchor="t">
            <a:spAutoFit/>
          </a:bodyPr>
          <a:lstStyle/>
          <a:p>
            <a:pPr>
              <a:lnSpc>
                <a:spcPts val="2187"/>
              </a:lnSpc>
            </a:pPr>
            <a:r>
              <a:rPr lang="en-US" spc="155" dirty="0">
                <a:solidFill>
                  <a:srgbClr val="F2F4F5"/>
                </a:solidFill>
                <a:latin typeface="Montserrat Classic" panose="020B0604020202020204" charset="0"/>
              </a:rPr>
              <a:t>Our product line can be used on a wide variety of substrates such as PC, acrylics, PU, PVC, Glass, Teflon, Aluminum and others.</a:t>
            </a:r>
          </a:p>
          <a:p>
            <a:pPr>
              <a:lnSpc>
                <a:spcPts val="2187"/>
              </a:lnSpc>
            </a:pPr>
            <a:endParaRPr lang="en-US" sz="1585" spc="155" dirty="0">
              <a:solidFill>
                <a:srgbClr val="F2F4F5"/>
              </a:solidFill>
              <a:latin typeface="Montserrat Light"/>
            </a:endParaRPr>
          </a:p>
        </p:txBody>
      </p:sp>
      <p:sp>
        <p:nvSpPr>
          <p:cNvPr id="32" name="Rectangle 31">
            <a:extLst>
              <a:ext uri="{FF2B5EF4-FFF2-40B4-BE49-F238E27FC236}">
                <a16:creationId xmlns:a16="http://schemas.microsoft.com/office/drawing/2014/main" id="{0CC03FF2-9080-0E61-96D9-B369A9AF9398}"/>
              </a:ext>
            </a:extLst>
          </p:cNvPr>
          <p:cNvSpPr/>
          <p:nvPr/>
        </p:nvSpPr>
        <p:spPr>
          <a:xfrm>
            <a:off x="233156" y="174899"/>
            <a:ext cx="10699419" cy="1688871"/>
          </a:xfrm>
          <a:prstGeom prst="rect">
            <a:avLst/>
          </a:prstGeom>
          <a:gradFill flip="none" rotWithShape="1">
            <a:gsLst>
              <a:gs pos="0">
                <a:schemeClr val="tx2">
                  <a:lumMod val="75000"/>
                  <a:lumOff val="25000"/>
                  <a:shade val="30000"/>
                  <a:satMod val="115000"/>
                </a:schemeClr>
              </a:gs>
              <a:gs pos="50000">
                <a:schemeClr val="tx2">
                  <a:lumMod val="75000"/>
                  <a:lumOff val="25000"/>
                  <a:shade val="67500"/>
                  <a:satMod val="115000"/>
                </a:schemeClr>
              </a:gs>
              <a:gs pos="100000">
                <a:schemeClr val="tx2">
                  <a:lumMod val="75000"/>
                  <a:lumOff val="25000"/>
                  <a:shade val="100000"/>
                  <a:satMod val="115000"/>
                </a:schemeClr>
              </a:gs>
            </a:gsLst>
            <a:lin ang="5400000" scaled="1"/>
            <a:tileRect/>
          </a:gradFill>
          <a:effectLst>
            <a:glow rad="101600">
              <a:schemeClr val="accent1">
                <a:satMod val="175000"/>
                <a:alpha val="40000"/>
              </a:schemeClr>
            </a:glow>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lumOff val="25000"/>
                </a:schemeClr>
              </a:solidFill>
            </a:endParaRPr>
          </a:p>
        </p:txBody>
      </p:sp>
      <p:sp>
        <p:nvSpPr>
          <p:cNvPr id="31" name="Freeform 31"/>
          <p:cNvSpPr/>
          <p:nvPr/>
        </p:nvSpPr>
        <p:spPr>
          <a:xfrm>
            <a:off x="15142232" y="0"/>
            <a:ext cx="3145768" cy="1174420"/>
          </a:xfrm>
          <a:custGeom>
            <a:avLst/>
            <a:gdLst/>
            <a:ahLst/>
            <a:cxnLst/>
            <a:rect l="l" t="t" r="r" b="b"/>
            <a:pathLst>
              <a:path w="3145768" h="1174420">
                <a:moveTo>
                  <a:pt x="0" y="0"/>
                </a:moveTo>
                <a:lnTo>
                  <a:pt x="3145768" y="0"/>
                </a:lnTo>
                <a:lnTo>
                  <a:pt x="3145768" y="1174420"/>
                </a:lnTo>
                <a:lnTo>
                  <a:pt x="0" y="1174420"/>
                </a:lnTo>
                <a:lnTo>
                  <a:pt x="0" y="0"/>
                </a:lnTo>
                <a:close/>
              </a:path>
            </a:pathLst>
          </a:custGeom>
          <a:blipFill>
            <a:blip r:embed="rId3"/>
            <a:stretch>
              <a:fillRect/>
            </a:stretch>
          </a:blipFill>
        </p:spPr>
        <p:txBody>
          <a:bodyPr/>
          <a:lstStyle/>
          <a:p>
            <a:endParaRPr lang="en-US"/>
          </a:p>
        </p:txBody>
      </p:sp>
      <p:sp>
        <p:nvSpPr>
          <p:cNvPr id="28" name="TextBox 28"/>
          <p:cNvSpPr txBox="1"/>
          <p:nvPr/>
        </p:nvSpPr>
        <p:spPr>
          <a:xfrm>
            <a:off x="553700" y="562181"/>
            <a:ext cx="14445200" cy="1702774"/>
          </a:xfrm>
          <a:prstGeom prst="rect">
            <a:avLst/>
          </a:prstGeom>
        </p:spPr>
        <p:txBody>
          <a:bodyPr lIns="0" tIns="0" rIns="0" bIns="0" rtlCol="0" anchor="t">
            <a:spAutoFit/>
          </a:bodyPr>
          <a:lstStyle/>
          <a:p>
            <a:pPr marL="0" lvl="0" indent="0">
              <a:lnSpc>
                <a:spcPts val="6842"/>
              </a:lnSpc>
              <a:spcBef>
                <a:spcPct val="0"/>
              </a:spcBef>
            </a:pPr>
            <a:r>
              <a:rPr lang="en-US" sz="4958" b="1" spc="173" dirty="0">
                <a:solidFill>
                  <a:schemeClr val="tx2">
                    <a:lumMod val="25000"/>
                    <a:lumOff val="75000"/>
                  </a:schemeClr>
                </a:solidFill>
                <a:latin typeface="Arial Black" panose="020B0A04020102020204" pitchFamily="34" charset="0"/>
              </a:rPr>
              <a:t>INDUSTRIAL PRODUCTS </a:t>
            </a:r>
          </a:p>
          <a:p>
            <a:pPr marL="0" lvl="0" indent="0">
              <a:lnSpc>
                <a:spcPts val="6842"/>
              </a:lnSpc>
              <a:spcBef>
                <a:spcPct val="0"/>
              </a:spcBef>
            </a:pPr>
            <a:endParaRPr lang="en-US" sz="4958" spc="173" dirty="0">
              <a:solidFill>
                <a:srgbClr val="FFFFFF"/>
              </a:solidFill>
              <a:latin typeface="Archivo Black"/>
            </a:endParaRPr>
          </a:p>
        </p:txBody>
      </p:sp>
      <p:sp>
        <p:nvSpPr>
          <p:cNvPr id="33" name="Pentagon 32">
            <a:extLst>
              <a:ext uri="{FF2B5EF4-FFF2-40B4-BE49-F238E27FC236}">
                <a16:creationId xmlns:a16="http://schemas.microsoft.com/office/drawing/2014/main" id="{C2CA33B6-371E-BF09-8B6C-796AEF9ED137}"/>
              </a:ext>
            </a:extLst>
          </p:cNvPr>
          <p:cNvSpPr/>
          <p:nvPr/>
        </p:nvSpPr>
        <p:spPr>
          <a:xfrm>
            <a:off x="7800653" y="2736067"/>
            <a:ext cx="2084186" cy="2046374"/>
          </a:xfrm>
          <a:prstGeom prst="pentagon">
            <a:avLst/>
          </a:prstGeom>
          <a:solidFill>
            <a:schemeClr val="bg1"/>
          </a:solidFill>
          <a:ln w="155575">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4"/>
          <p:cNvSpPr/>
          <p:nvPr/>
        </p:nvSpPr>
        <p:spPr>
          <a:xfrm>
            <a:off x="8294887" y="3232683"/>
            <a:ext cx="1124584" cy="1124584"/>
          </a:xfrm>
          <a:custGeom>
            <a:avLst/>
            <a:gdLst/>
            <a:ahLst/>
            <a:cxnLst/>
            <a:rect l="l" t="t" r="r" b="b"/>
            <a:pathLst>
              <a:path w="1124584" h="1124584">
                <a:moveTo>
                  <a:pt x="0" y="0"/>
                </a:moveTo>
                <a:lnTo>
                  <a:pt x="1124585" y="0"/>
                </a:lnTo>
                <a:lnTo>
                  <a:pt x="1124585" y="1124584"/>
                </a:lnTo>
                <a:lnTo>
                  <a:pt x="0" y="1124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4" name="Pentagon 33">
            <a:extLst>
              <a:ext uri="{FF2B5EF4-FFF2-40B4-BE49-F238E27FC236}">
                <a16:creationId xmlns:a16="http://schemas.microsoft.com/office/drawing/2014/main" id="{38C0E70D-0ADF-A4CC-B36A-B033C5420958}"/>
              </a:ext>
            </a:extLst>
          </p:cNvPr>
          <p:cNvSpPr/>
          <p:nvPr/>
        </p:nvSpPr>
        <p:spPr>
          <a:xfrm>
            <a:off x="9859797" y="3967958"/>
            <a:ext cx="2084186" cy="2046374"/>
          </a:xfrm>
          <a:prstGeom prst="pentagon">
            <a:avLst/>
          </a:prstGeom>
          <a:solidFill>
            <a:schemeClr val="bg1"/>
          </a:solidFill>
          <a:ln w="155575">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5"/>
          <p:cNvSpPr/>
          <p:nvPr/>
        </p:nvSpPr>
        <p:spPr>
          <a:xfrm>
            <a:off x="10233872" y="4449200"/>
            <a:ext cx="1216743" cy="1301329"/>
          </a:xfrm>
          <a:custGeom>
            <a:avLst/>
            <a:gdLst/>
            <a:ahLst/>
            <a:cxnLst/>
            <a:rect l="l" t="t" r="r" b="b"/>
            <a:pathLst>
              <a:path w="1216743" h="1301329">
                <a:moveTo>
                  <a:pt x="0" y="0"/>
                </a:moveTo>
                <a:lnTo>
                  <a:pt x="1216743" y="0"/>
                </a:lnTo>
                <a:lnTo>
                  <a:pt x="1216743" y="1301330"/>
                </a:lnTo>
                <a:lnTo>
                  <a:pt x="0" y="13013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5" name="Pentagon 34">
            <a:extLst>
              <a:ext uri="{FF2B5EF4-FFF2-40B4-BE49-F238E27FC236}">
                <a16:creationId xmlns:a16="http://schemas.microsoft.com/office/drawing/2014/main" id="{7D65D401-3A49-2B58-B558-8E84E87D9AE7}"/>
              </a:ext>
            </a:extLst>
          </p:cNvPr>
          <p:cNvSpPr/>
          <p:nvPr/>
        </p:nvSpPr>
        <p:spPr>
          <a:xfrm>
            <a:off x="7629162" y="5313464"/>
            <a:ext cx="2084186" cy="2046374"/>
          </a:xfrm>
          <a:prstGeom prst="pentagon">
            <a:avLst/>
          </a:prstGeom>
          <a:solidFill>
            <a:schemeClr val="bg1"/>
          </a:solidFill>
          <a:ln w="155575">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6"/>
          <p:cNvSpPr/>
          <p:nvPr/>
        </p:nvSpPr>
        <p:spPr>
          <a:xfrm>
            <a:off x="8228199" y="5794165"/>
            <a:ext cx="996557" cy="1130117"/>
          </a:xfrm>
          <a:custGeom>
            <a:avLst/>
            <a:gdLst/>
            <a:ahLst/>
            <a:cxnLst/>
            <a:rect l="l" t="t" r="r" b="b"/>
            <a:pathLst>
              <a:path w="996557" h="1130117">
                <a:moveTo>
                  <a:pt x="0" y="0"/>
                </a:moveTo>
                <a:lnTo>
                  <a:pt x="996557" y="0"/>
                </a:lnTo>
                <a:lnTo>
                  <a:pt x="996557" y="1130116"/>
                </a:lnTo>
                <a:lnTo>
                  <a:pt x="0" y="1130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1079</TotalTime>
  <Words>814</Words>
  <Application>Microsoft Office PowerPoint</Application>
  <PresentationFormat>Custom</PresentationFormat>
  <Paragraphs>85</Paragraphs>
  <Slides>11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Arial</vt:lpstr>
      <vt:lpstr>Montserrat ExtraBold</vt:lpstr>
      <vt:lpstr>Aptos</vt:lpstr>
      <vt:lpstr>Arial Black</vt:lpstr>
      <vt:lpstr>Montserrat Light</vt:lpstr>
      <vt:lpstr>Archivo Black</vt:lpstr>
      <vt:lpstr>Telegraf Bold</vt:lpstr>
      <vt:lpstr>Montserrat Light Bold</vt:lpstr>
      <vt:lpstr>Montserrat Classic</vt:lpstr>
      <vt:lpstr>Aptos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Grey Modern Professional Business Project Presentation</dc:title>
  <dc:creator>Ekaterina Konochkina</dc:creator>
  <cp:lastModifiedBy>Anthony Milan</cp:lastModifiedBy>
  <cp:revision>16</cp:revision>
  <dcterms:created xsi:type="dcterms:W3CDTF">2006-08-16T00:00:00Z</dcterms:created>
  <dcterms:modified xsi:type="dcterms:W3CDTF">2024-04-26T14:28:35Z</dcterms:modified>
  <dc:identifier>DAF3uKfi9Ts</dc:identifier>
</cp:coreProperties>
</file>